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63" r:id="rId8"/>
    <p:sldId id="265" r:id="rId9"/>
    <p:sldId id="266" r:id="rId10"/>
    <p:sldId id="267" r:id="rId11"/>
    <p:sldId id="268" r:id="rId12"/>
    <p:sldId id="264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4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2364-60DD-4BFB-B7FA-C7430FCF603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8EE1-DC5A-43FC-BA58-3EF64D53C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2364-60DD-4BFB-B7FA-C7430FCF603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8EE1-DC5A-43FC-BA58-3EF64D53C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2364-60DD-4BFB-B7FA-C7430FCF603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8EE1-DC5A-43FC-BA58-3EF64D53C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2364-60DD-4BFB-B7FA-C7430FCF603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8EE1-DC5A-43FC-BA58-3EF64D53C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2364-60DD-4BFB-B7FA-C7430FCF603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8EE1-DC5A-43FC-BA58-3EF64D53C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2364-60DD-4BFB-B7FA-C7430FCF603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8EE1-DC5A-43FC-BA58-3EF64D53C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2364-60DD-4BFB-B7FA-C7430FCF603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8EE1-DC5A-43FC-BA58-3EF64D53C3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2364-60DD-4BFB-B7FA-C7430FCF603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8EE1-DC5A-43FC-BA58-3EF64D53C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2364-60DD-4BFB-B7FA-C7430FCF603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8EE1-DC5A-43FC-BA58-3EF64D53C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2364-60DD-4BFB-B7FA-C7430FCF603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8EE1-DC5A-43FC-BA58-3EF64D53C3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2364-60DD-4BFB-B7FA-C7430FCF603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8EE1-DC5A-43FC-BA58-3EF64D53C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E3F2364-60DD-4BFB-B7FA-C7430FCF603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00D8EE1-DC5A-43FC-BA58-3EF64D53C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-28575"/>
            <a:ext cx="91821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71959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dirty="0" smtClean="0"/>
              <a:t>თუ</a:t>
            </a:r>
            <a:r>
              <a:rPr lang="ru-RU" sz="2400" dirty="0" smtClean="0"/>
              <a:t> </a:t>
            </a:r>
            <a:r>
              <a:rPr lang="ka-GE" sz="2400" dirty="0" smtClean="0"/>
              <a:t>                     , მაშინ</a:t>
            </a:r>
            <a:r>
              <a:rPr lang="ru-RU" sz="2400" dirty="0" smtClean="0"/>
              <a:t> 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93047"/>
            <a:ext cx="990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93047"/>
            <a:ext cx="3733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133600"/>
            <a:ext cx="38004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200400"/>
            <a:ext cx="2886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0" y="1600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 smtClean="0"/>
              <a:t>საინტერესოა რომ                    -ს შეფასება შეგვიძლია შემდეგი სახით:</a:t>
            </a:r>
            <a:endParaRPr lang="en-US" sz="24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676400"/>
            <a:ext cx="1019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8600" y="3124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 smtClean="0"/>
              <a:t>დადებითისათვის: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648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 smtClean="0"/>
              <a:t>პირველი სამართლიანია ტრიგონომეტრიული სისტემისათვის და უოლშის სისტემისათვის,ხოლო მეორე მხოლოდ ტრიგონომეტრიული სისტემისათვის.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40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78486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918672"/>
            <a:ext cx="75914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14400"/>
            <a:ext cx="24860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914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 smtClean="0"/>
              <a:t>                               სხვაობის მეორე და მესამე ნაწილი შეგვიძლია ასე შევაფასოთ: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79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604630"/>
                <a:ext cx="8458200" cy="5338970"/>
              </a:xfrm>
            </p:spPr>
            <p:txBody>
              <a:bodyPr>
                <a:normAutofit/>
              </a:bodyPr>
              <a:lstStyle/>
              <a:p>
                <a:r>
                  <a:rPr lang="ka-GE" sz="2000" dirty="0" smtClean="0"/>
                  <a:t/>
                </a:r>
                <a:br>
                  <a:rPr lang="ka-GE" sz="2000" dirty="0" smtClean="0"/>
                </a:br>
                <a:r>
                  <a:rPr lang="ka-GE" sz="2000" dirty="0"/>
                  <a:t/>
                </a:r>
                <a:br>
                  <a:rPr lang="ka-GE" sz="2000" dirty="0"/>
                </a:br>
                <a:r>
                  <a:rPr lang="ka-GE" sz="2000" dirty="0" smtClean="0"/>
                  <a:t/>
                </a:r>
                <a:br>
                  <a:rPr lang="ka-GE" sz="2000" dirty="0" smtClean="0"/>
                </a:br>
                <a:r>
                  <a:rPr lang="ka-GE" sz="2000" dirty="0" smtClean="0"/>
                  <a:t/>
                </a:r>
                <a:br>
                  <a:rPr lang="ka-GE" sz="2000" dirty="0" smtClean="0"/>
                </a:br>
                <a:r>
                  <a:rPr lang="ka-GE" sz="2000" dirty="0"/>
                  <a:t/>
                </a:r>
                <a:br>
                  <a:rPr lang="ka-GE" sz="2000" dirty="0"/>
                </a:br>
                <a:r>
                  <a:rPr lang="ka-GE" sz="2000" dirty="0" smtClean="0"/>
                  <a:t/>
                </a:r>
                <a:br>
                  <a:rPr lang="ka-GE" sz="2000" dirty="0" smtClean="0"/>
                </a:br>
                <a:r>
                  <a:rPr lang="ka-GE" sz="2000" dirty="0" smtClean="0"/>
                  <a:t/>
                </a:r>
                <a:br>
                  <a:rPr lang="ka-GE" sz="2000" dirty="0" smtClean="0"/>
                </a:br>
                <a:r>
                  <a:rPr lang="ka-GE" sz="2000" dirty="0" smtClean="0"/>
                  <a:t>ეს თეორემა წარმოადგენს გოგინავას თეორემის განზოგადოებას, მოცემულ შემთხვევაში  ყველა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a-GE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ka-GE" sz="2000" dirty="0" smtClean="0"/>
                  <a:t>.</a:t>
                </a:r>
                <a:br>
                  <a:rPr lang="ka-GE" sz="2000" dirty="0" smtClean="0"/>
                </a:br>
                <a:r>
                  <a:rPr lang="ka-GE" sz="2000" dirty="0" smtClean="0"/>
                  <a:t>ამ თეორემის დამტკიცებისას წარმოიშვა გარკვეული პრობლემები,აქ არ გავიდა ის დამტკიცების ის მეთოდი რომელიც უოლშის შემთხვევაში იქნა გამოყენებული.განზოგადოებული ამოცანა ვილენკინისთვის გაკეთდა ახალი მეთოდით.</a:t>
                </a:r>
                <a:br>
                  <a:rPr lang="ka-GE" sz="2000" dirty="0" smtClean="0"/>
                </a:br>
                <a:r>
                  <a:rPr lang="ka-GE" sz="2000" dirty="0" smtClean="0"/>
                  <a:t/>
                </a:r>
                <a:br>
                  <a:rPr lang="ka-GE" sz="2000" dirty="0" smtClean="0"/>
                </a:br>
                <a:endParaRPr lang="en-US" sz="2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604630"/>
                <a:ext cx="8458200" cy="5338970"/>
              </a:xfrm>
              <a:blipFill rotWithShape="1">
                <a:blip r:embed="rId2"/>
                <a:stretch>
                  <a:fillRect l="-793" r="-1154" b="-2055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0" y="419964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dirty="0" smtClean="0"/>
              <a:t>ამრიგად,</a:t>
            </a:r>
          </a:p>
          <a:p>
            <a:endParaRPr lang="ka-GE" sz="2400" dirty="0" smtClean="0"/>
          </a:p>
          <a:p>
            <a:r>
              <a:rPr lang="ka-GE" sz="2400" dirty="0" smtClean="0"/>
              <a:t>რადგანაც თითოეული ნაწილი მიისწრაფის ნულისაკენ,   შეგვიძლია დასკვნის  გაკეთება, </a:t>
            </a:r>
            <a:r>
              <a:rPr lang="ka-GE" sz="2400" smtClean="0"/>
              <a:t>რომ                     მიდის          </a:t>
            </a:r>
            <a:r>
              <a:rPr lang="ka-GE" sz="2400" dirty="0" smtClean="0"/>
              <a:t>-კენ.</a:t>
            </a:r>
          </a:p>
          <a:p>
            <a:endParaRPr lang="en-US" sz="2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51054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524000"/>
            <a:ext cx="14287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1524000"/>
            <a:ext cx="8001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53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25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381000"/>
                <a:ext cx="9144000" cy="5334000"/>
              </a:xfrm>
            </p:spPr>
            <p:txBody>
              <a:bodyPr>
                <a:noAutofit/>
              </a:bodyPr>
              <a:lstStyle/>
              <a:p>
                <a:pPr/>
                <a:r>
                  <a:rPr lang="ka-GE" sz="2400" dirty="0" smtClean="0"/>
                  <a:t>განვმარტოთ</a:t>
                </a:r>
                <a14:m>
                  <m:oMath xmlns:m="http://schemas.openxmlformats.org/officeDocument/2006/math">
                    <m:r>
                      <a:rPr lang="ka-GE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</a:rPr>
                      <m:t>≔(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,…)</m:t>
                    </m:r>
                  </m:oMath>
                </a14:m>
                <a:r>
                  <a:rPr lang="en-US" sz="2400" dirty="0" smtClean="0"/>
                  <a:t>,  </a:t>
                </a:r>
                <a:r>
                  <a:rPr lang="ka-GE" sz="2400" dirty="0" smtClean="0"/>
                  <a:t>ისე </a:t>
                </a:r>
                <a:r>
                  <a:rPr lang="ka-GE" sz="2400" dirty="0"/>
                  <a:t>რომ თითოეული მეტია ან ტოლია </a:t>
                </a:r>
                <a:r>
                  <a:rPr lang="ka-GE" sz="2400" dirty="0" smtClean="0"/>
                  <a:t>2-</a:t>
                </a:r>
                <a:r>
                  <a:rPr lang="ka-GE" sz="2400" dirty="0" smtClean="0"/>
                  <a:t>ზე</a:t>
                </a:r>
                <a:r>
                  <a:rPr lang="ka-GE" sz="2400" dirty="0" smtClean="0"/>
                  <a:t>.განვსაზღვროთ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={0,1,…,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−1}</m:t>
                    </m:r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ka-GE" sz="2400" dirty="0"/>
                  <a:t>ჯგუფი </a:t>
                </a:r>
                <a:r>
                  <a:rPr lang="ka-GE" sz="2400" dirty="0" smtClean="0"/>
                  <a:t>მოდულით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ka-GE" sz="2400" baseline="-25000" dirty="0" smtClean="0"/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ka-GE" sz="2400" dirty="0" smtClean="0"/>
                  <a:t>-</a:t>
                </a:r>
                <a:r>
                  <a:rPr lang="ka-GE" sz="2400" dirty="0"/>
                  <a:t>ს ეწოდება ვილენკინის ჯგუფი.მისი ელემენტები შეგვიძლია შემდეგნაირად წარმოვადგინოთ</a:t>
                </a:r>
                <a:r>
                  <a:rPr lang="ka-GE" sz="2400" dirty="0" smtClean="0"/>
                  <a:t>:</a:t>
                </a:r>
                <a:br>
                  <a:rPr lang="ka-GE" sz="2400" dirty="0" smtClean="0"/>
                </a:br>
                <a:r>
                  <a:rPr lang="ka-GE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x</m:t>
                    </m:r>
                    <m:r>
                      <a:rPr lang="en-US" sz="2400" i="1">
                        <a:latin typeface="Cambria Math"/>
                      </a:rPr>
                      <m:t>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,…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,…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   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ka-GE" sz="2400" dirty="0" smtClean="0"/>
                  <a:t>+ </a:t>
                </a:r>
                <a:r>
                  <a:rPr lang="ka-GE" sz="2400" dirty="0"/>
                  <a:t>ოპერაცია განვმარტოთ: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x</m:t>
                    </m:r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y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ka-GE" sz="2400" b="0" i="1" dirty="0" smtClean="0">
                    <a:latin typeface="Cambria Math"/>
                  </a:rPr>
                  <a:t/>
                </a:r>
                <a:br>
                  <a:rPr lang="ka-GE" sz="2400" b="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𝑚𝑜𝑑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𝑚𝑜𝑑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,…,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𝑚𝑜𝑑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, </m:t>
                      </m:r>
                    </m:oMath>
                  </m:oMathPara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ka-GE" sz="2400" dirty="0" smtClean="0"/>
                  <a:t>სადაც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x</m:t>
                    </m:r>
                    <m:r>
                      <a:rPr lang="en-US" sz="2400" i="1">
                        <a:latin typeface="Cambria Math"/>
                      </a:rPr>
                      <m:t>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,…</m:t>
                        </m:r>
                      </m:e>
                    </m:d>
                  </m:oMath>
                </a14:m>
                <a:r>
                  <a:rPr lang="ka-GE" sz="2400" dirty="0" smtClean="0"/>
                  <a:t>და</a:t>
                </a:r>
                <a14:m>
                  <m:oMath xmlns:m="http://schemas.openxmlformats.org/officeDocument/2006/math">
                    <m:r>
                      <a:rPr lang="ka-GE" sz="2400" b="0" i="0" dirty="0" smtClean="0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sz="2400" dirty="0" smtClean="0">
                        <a:latin typeface="Cambria Math"/>
                      </a:rPr>
                      <m:t>y</m:t>
                    </m:r>
                    <m:r>
                      <a:rPr lang="en-US" sz="2400" i="1">
                        <a:latin typeface="Cambria Math"/>
                      </a:rPr>
                      <m:t>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,…</m:t>
                        </m:r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ka-GE" sz="2400" dirty="0" smtClean="0"/>
                  <a:t>ავაგოთ სისტემა შემდეგი ხერხით: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≔1,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ka-GE" sz="2400" dirty="0" smtClean="0"/>
                  <a:t>მაშინ ნებისმიერი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ka-GE" sz="2400" dirty="0" smtClean="0"/>
                  <a:t> შეგვიძლია წარმოვადგინოთ: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ka-GE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ka-GE" sz="24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ka-GE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ka-GE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ka-GE" sz="2400" dirty="0" smtClean="0"/>
                  <a:t>სადაც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a-G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ka-GE" sz="2400" dirty="0" smtClean="0"/>
                  <a:t>.</a:t>
                </a:r>
                <a:endParaRPr lang="en-US" sz="14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81000"/>
                <a:ext cx="9144000" cy="5334000"/>
              </a:xfrm>
              <a:blipFill rotWithShape="0">
                <a:blip r:embed="rId2"/>
                <a:stretch>
                  <a:fillRect l="-10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305800" cy="685800"/>
          </a:xfrm>
        </p:spPr>
        <p:txBody>
          <a:bodyPr>
            <a:normAutofit/>
          </a:bodyPr>
          <a:lstStyle/>
          <a:p>
            <a:r>
              <a:rPr lang="ka-GE" sz="3200" b="1" dirty="0" smtClean="0"/>
              <a:t>განმარტებები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153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2000" y="533400"/>
                <a:ext cx="7772400" cy="5638800"/>
              </a:xfrm>
            </p:spPr>
            <p:txBody>
              <a:bodyPr>
                <a:noAutofit/>
              </a:bodyPr>
              <a:lstStyle/>
              <a:p>
                <a:r>
                  <a:rPr lang="ka-GE" sz="2400" dirty="0" smtClean="0"/>
                  <a:t>განვიხილავთ ორთოგონალურ სისტემას,რომელსაც ვილენკინის სისტემას უწოდებენ.გვაქვს რადემახარის ფუნქცია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a-GE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ka-GE" sz="2400" dirty="0" smtClean="0"/>
                  <a:t>  განსაზღვრული შემდეგი წესით: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a-G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ka-GE" sz="2400" b="0" i="1" smtClean="0">
                        <a:latin typeface="Cambria Math"/>
                      </a:rPr>
                      <m:t>≔</m:t>
                    </m:r>
                    <m:r>
                      <a:rPr lang="en-US" sz="2400" b="0" i="1" smtClean="0">
                        <a:latin typeface="Cambria Math"/>
                      </a:rPr>
                      <m:t>𝑒𝑥𝑝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   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=−1,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ka-GE" sz="2400" dirty="0" smtClean="0"/>
                  <a:t/>
                </a:r>
                <a:br>
                  <a:rPr lang="ka-GE" sz="2400" dirty="0" smtClean="0"/>
                </a:br>
                <a:r>
                  <a:rPr lang="ka-GE" sz="2400" dirty="0" smtClean="0"/>
                  <a:t>ავაგოთ სისტემა</a:t>
                </a:r>
                <a:r>
                  <a:rPr lang="en-US" sz="2400" dirty="0" smtClean="0"/>
                  <a:t>                                 ,</a:t>
                </a:r>
                <a:br>
                  <a:rPr lang="en-US" sz="2400" dirty="0" smtClean="0"/>
                </a:br>
                <a:r>
                  <a:rPr lang="ka-GE" sz="2400" dirty="0" smtClean="0"/>
                  <a:t/>
                </a:r>
                <a:br>
                  <a:rPr lang="ka-GE" sz="2400" dirty="0" smtClean="0"/>
                </a:br>
                <a:r>
                  <a:rPr lang="ka-GE" sz="2400" dirty="0" smtClean="0"/>
                  <a:t>სისტემას ვუწოდებთ უოლში</a:t>
                </a:r>
                <a:r>
                  <a:rPr lang="ka-GE" sz="2400" dirty="0"/>
                  <a:t>ს</a:t>
                </a:r>
                <a:r>
                  <a:rPr lang="ka-GE" sz="2400" dirty="0" smtClean="0"/>
                  <a:t> სისტემას,თუ გვაქვს შემთხვევა როდესაც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a-GE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=2 </m:t>
                    </m:r>
                  </m:oMath>
                </a14:m>
                <a:r>
                  <a:rPr lang="en-US" sz="2400" dirty="0" smtClean="0"/>
                  <a:t>.</a:t>
                </a:r>
                <a:br>
                  <a:rPr lang="en-US" sz="2400" dirty="0" smtClean="0"/>
                </a:br>
                <a:r>
                  <a:rPr lang="ka-GE" sz="2400" dirty="0" smtClean="0"/>
                  <a:t>ვილენკინის სისტემა ორთონომირებულია და სრული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ka-GE" sz="2400" dirty="0" smtClean="0"/>
                  <a:t> -ში.თუ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400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ka-GE" sz="2400" dirty="0" smtClean="0"/>
                  <a:t>, მაშინ განვმარტოთ</a:t>
                </a:r>
                <a:br>
                  <a:rPr lang="ka-GE" sz="2400" dirty="0" smtClean="0"/>
                </a:br>
                <a:r>
                  <a:rPr lang="ka-GE" sz="2400" dirty="0" smtClean="0"/>
                  <a:t/>
                </a:r>
                <a:br>
                  <a:rPr lang="ka-GE" sz="2400" dirty="0" smtClean="0"/>
                </a:br>
                <a:r>
                  <a:rPr lang="ka-GE" sz="2400" dirty="0"/>
                  <a:t>ფურიეს </a:t>
                </a:r>
                <a:r>
                  <a:rPr lang="ka-GE" sz="2400" dirty="0" smtClean="0"/>
                  <a:t>კოეფიციენტი:</a:t>
                </a:r>
                <a:br>
                  <a:rPr lang="ka-GE" sz="2400" dirty="0" smtClean="0"/>
                </a:br>
                <a:r>
                  <a:rPr lang="ka-GE" sz="2400" dirty="0" smtClean="0"/>
                  <a:t/>
                </a:r>
                <a:br>
                  <a:rPr lang="ka-GE" sz="2400" dirty="0" smtClean="0"/>
                </a:br>
                <a:r>
                  <a:rPr lang="ka-GE" sz="2400" dirty="0" smtClean="0"/>
                  <a:t>დირიხლეს გული: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0" y="533400"/>
                <a:ext cx="7772400" cy="5638800"/>
              </a:xfrm>
              <a:blipFill rotWithShape="1">
                <a:blip r:embed="rId2"/>
                <a:stretch>
                  <a:fillRect l="-1176" r="-1051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73" y="2585682"/>
            <a:ext cx="16097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55025"/>
            <a:ext cx="33051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45600"/>
            <a:ext cx="29527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674" y="2385657"/>
            <a:ext cx="36480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4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2000" y="457200"/>
                <a:ext cx="7772400" cy="5715000"/>
              </a:xfrm>
            </p:spPr>
            <p:txBody>
              <a:bodyPr>
                <a:noAutofit/>
              </a:bodyPr>
              <a:lstStyle/>
              <a:p>
                <a:r>
                  <a:rPr lang="ka-GE" sz="2000" dirty="0" smtClean="0"/>
                  <a:t/>
                </a:r>
                <a:br>
                  <a:rPr lang="ka-GE" sz="2000" dirty="0" smtClean="0"/>
                </a:br>
                <a:r>
                  <a:rPr lang="ka-GE" sz="2000" dirty="0" smtClean="0"/>
                  <a:t>კერძო ჯამი:</a:t>
                </a:r>
                <a:br>
                  <a:rPr lang="ka-GE" sz="2000" dirty="0" smtClean="0"/>
                </a:br>
                <a:r>
                  <a:rPr lang="ka-GE" sz="2000" dirty="0"/>
                  <a:t/>
                </a:r>
                <a:br>
                  <a:rPr lang="ka-GE" sz="2000" dirty="0"/>
                </a:br>
                <a:r>
                  <a:rPr lang="ka-GE" sz="2000" dirty="0" smtClean="0"/>
                  <a:t>ფეიერის </a:t>
                </a:r>
                <a:r>
                  <a:rPr lang="ka-GE" sz="2000" dirty="0"/>
                  <a:t>საშუალო:</a:t>
                </a:r>
                <a:br>
                  <a:rPr lang="ka-GE" sz="2000" dirty="0"/>
                </a:br>
                <a:r>
                  <a:rPr lang="ka-GE" sz="2000" dirty="0"/>
                  <a:t/>
                </a:r>
                <a:br>
                  <a:rPr lang="ka-GE" sz="2000" dirty="0"/>
                </a:br>
                <a:r>
                  <a:rPr lang="ka-GE" sz="2000" dirty="0" smtClean="0"/>
                  <a:t>ფეიერის </a:t>
                </a:r>
                <a:r>
                  <a:rPr lang="ka-GE" sz="2000" dirty="0"/>
                  <a:t>გული</a:t>
                </a:r>
                <a:r>
                  <a:rPr lang="ka-GE" sz="2000" dirty="0" smtClean="0"/>
                  <a:t>:</a:t>
                </a:r>
                <a:br>
                  <a:rPr lang="ka-GE" sz="2000" dirty="0" smtClean="0"/>
                </a:br>
                <a:r>
                  <a:rPr lang="ka-GE" sz="2000" dirty="0"/>
                  <a:t/>
                </a:r>
                <a:br>
                  <a:rPr lang="ka-GE" sz="2000" dirty="0"/>
                </a:br>
                <a:r>
                  <a:rPr lang="ka-GE" sz="2000" dirty="0"/>
                  <a:t>ჩ</a:t>
                </a:r>
                <a:r>
                  <a:rPr lang="ka-GE" sz="2000" dirty="0" smtClean="0"/>
                  <a:t>ეზაროს </a:t>
                </a:r>
                <a14:m>
                  <m:oMath xmlns:m="http://schemas.openxmlformats.org/officeDocument/2006/math">
                    <m:r>
                      <a:rPr lang="ka-GE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ka-GE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ka-GE" sz="2000" dirty="0" smtClean="0"/>
                  <a:t>საშუალოებს </a:t>
                </a:r>
                <a:r>
                  <a:rPr lang="ka-GE" sz="2000" dirty="0"/>
                  <a:t>ვილენკინ-ფურიეს მწკრივებისათვის ექნება სახე</a:t>
                </a:r>
                <a:r>
                  <a:rPr lang="ka-GE" sz="2000" dirty="0" smtClean="0"/>
                  <a:t>:</a:t>
                </a:r>
                <a:br>
                  <a:rPr lang="ka-GE" sz="2000" dirty="0" smtClean="0"/>
                </a:br>
                <a:r>
                  <a:rPr lang="ka-GE" sz="2000" dirty="0" smtClean="0"/>
                  <a:t/>
                </a:r>
                <a:br>
                  <a:rPr lang="ka-GE" sz="2000" dirty="0" smtClean="0"/>
                </a:br>
                <a:r>
                  <a:rPr lang="ka-GE" sz="2000" dirty="0" smtClean="0"/>
                  <a:t/>
                </a:r>
                <a:br>
                  <a:rPr lang="ka-GE" sz="2000" dirty="0" smtClean="0"/>
                </a:br>
                <a:r>
                  <a:rPr lang="ka-GE" sz="2000" dirty="0" smtClean="0"/>
                  <a:t/>
                </a:r>
                <a:br>
                  <a:rPr lang="ka-GE" sz="2000" dirty="0" smtClean="0"/>
                </a:br>
                <a:r>
                  <a:rPr lang="ka-GE" sz="2000" dirty="0"/>
                  <a:t>ს</a:t>
                </a:r>
                <a:r>
                  <a:rPr lang="ka-GE" sz="2000" dirty="0" smtClean="0"/>
                  <a:t>ადაც </a:t>
                </a:r>
                <a:br>
                  <a:rPr lang="ka-GE" sz="2000" dirty="0" smtClean="0"/>
                </a:br>
                <a:r>
                  <a:rPr lang="ka-GE" sz="2000" dirty="0"/>
                  <a:t/>
                </a:r>
                <a:br>
                  <a:rPr lang="ka-GE" sz="2000" dirty="0"/>
                </a:br>
                <a:r>
                  <a:rPr lang="ka-GE" sz="2000" dirty="0" smtClean="0"/>
                  <a:t>თუ                   , </a:t>
                </a:r>
                <a:r>
                  <a:rPr lang="ka-GE" sz="2000" dirty="0"/>
                  <a:t>მაშინ უწყვეტობის მოდულს განვმარტავთ</a:t>
                </a:r>
                <a:r>
                  <a:rPr lang="ka-GE" sz="2000" dirty="0" smtClean="0"/>
                  <a:t>:</a:t>
                </a:r>
                <a:br>
                  <a:rPr lang="ka-GE" sz="2000" dirty="0" smtClean="0"/>
                </a:br>
                <a:r>
                  <a:rPr lang="ka-GE" sz="2000" dirty="0"/>
                  <a:t/>
                </a:r>
                <a:br>
                  <a:rPr lang="ka-GE" sz="2000" dirty="0"/>
                </a:br>
                <a:r>
                  <a:rPr lang="ka-GE" sz="2000" dirty="0" smtClean="0"/>
                  <a:t/>
                </a:r>
                <a:br>
                  <a:rPr lang="ka-GE" sz="2000" dirty="0" smtClean="0"/>
                </a:br>
                <a:endParaRPr lang="en-US" sz="2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0" y="457200"/>
                <a:ext cx="7772400" cy="5715000"/>
              </a:xfrm>
              <a:blipFill rotWithShape="1">
                <a:blip r:embed="rId2"/>
                <a:stretch>
                  <a:fillRect l="-784" r="-627" b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10" y="555293"/>
            <a:ext cx="4486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49" y="3429000"/>
            <a:ext cx="40671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74" y="4231868"/>
            <a:ext cx="41529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411" y="1288718"/>
            <a:ext cx="33718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46" y="4953000"/>
            <a:ext cx="11620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33" y="5410200"/>
            <a:ext cx="37052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4" y="2086401"/>
            <a:ext cx="2514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5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Autofit/>
              </a:bodyPr>
              <a:lstStyle/>
              <a:p>
                <a:r>
                  <a:rPr lang="ka-GE" sz="2000" dirty="0"/>
                  <a:t>ფურიე-უოლშის მწკრივის უარყოფითი რიგის ცეზაროს საშუალოების  შეჯამებადობაზე მუშაობდა ვ.თევზაძე.ძირითადად,თუ ფუქნცია აღებულია უწყვეტი კლასიდან,მისი კრებადობა და ვარიაცია იყო კრიტერიუმი ცეზაროს მეთოდით კრებადობისთვის.უწყვეტ ფუნქციათა კლასი არ უზრუნველყოფს კრებადობას,რა კლასიდან უნდა ავიღოთ </a:t>
                </a:r>
                <a:r>
                  <a:rPr lang="ka-GE" sz="2000" dirty="0" smtClean="0"/>
                  <a:t>ფუნქცია,რომ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</m:sup>
                    </m:sSubSup>
                  </m:oMath>
                </a14:m>
                <a:r>
                  <a:rPr lang="ka-GE" sz="2000" dirty="0"/>
                  <a:t>  იყოს კრებადი</a:t>
                </a:r>
                <a:r>
                  <a:rPr lang="en-US" sz="2000" dirty="0" smtClean="0"/>
                  <a:t>.</a:t>
                </a:r>
                <a:r>
                  <a:rPr lang="ka-GE" sz="2000" dirty="0" smtClean="0"/>
                  <a:t/>
                </a:r>
                <a:br>
                  <a:rPr lang="ka-GE" sz="2000" dirty="0" smtClean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ka-GE" sz="2000" dirty="0"/>
                  <a:t>2002 წელს ამერიკულ ჟურნალში </a:t>
                </a:r>
                <a14:m>
                  <m:oMath xmlns:m="http://schemas.openxmlformats.org/officeDocument/2006/math">
                    <m:r>
                      <a:rPr lang="ka-GE" sz="2000">
                        <a:latin typeface="Cambria Math"/>
                      </a:rPr>
                      <m:t>"</m:t>
                    </m:r>
                    <m:r>
                      <a:rPr lang="en-US" sz="2000" i="1">
                        <a:latin typeface="Cambria Math"/>
                      </a:rPr>
                      <m:t>𝐴𝑝𝑝𝑟𝑜𝑥𝑖𝑚𝑎𝑡𝑖𝑜𝑛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𝑇h𝑒𝑜𝑟𝑦</m:t>
                    </m:r>
                    <m:r>
                      <a:rPr lang="en-US" sz="2000" i="1">
                        <a:latin typeface="Cambria Math"/>
                      </a:rPr>
                      <m:t> "    </m:t>
                    </m:r>
                  </m:oMath>
                </a14:m>
                <a:r>
                  <a:rPr lang="ka-GE" sz="2000" dirty="0"/>
                  <a:t>დაიბეჭდა უ.გოგინავას სტატია,რომელშიც განხილულია შემდეგი თეორემა</a:t>
                </a:r>
                <a:r>
                  <a:rPr lang="en-US" sz="2000" dirty="0"/>
                  <a:t>:</a:t>
                </a:r>
                <a:r>
                  <a:rPr lang="ka-GE" sz="2000" dirty="0"/>
                  <a:t/>
                </a:r>
                <a:br>
                  <a:rPr lang="ka-GE" sz="2000" dirty="0"/>
                </a:br>
                <a:r>
                  <a:rPr lang="ka-GE" sz="2000" dirty="0"/>
                  <a:t/>
                </a:r>
                <a:br>
                  <a:rPr lang="ka-GE" sz="2000" dirty="0"/>
                </a:br>
                <a:r>
                  <a:rPr lang="ka-GE" sz="2000" dirty="0"/>
                  <a:t>თუ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)∈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𝑝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/>
                      </a:rPr>
                      <m:t>([0,1])</m:t>
                    </m:r>
                  </m:oMath>
                </a14:m>
                <a:r>
                  <a:rPr lang="ka-GE" sz="2000" dirty="0"/>
                  <a:t>   რაღაც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∈[1,∞]</m:t>
                    </m:r>
                  </m:oMath>
                </a14:m>
                <a:r>
                  <a:rPr lang="ka-GE" sz="2000" dirty="0"/>
                  <a:t>- თვის და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∈(0,1)</m:t>
                    </m:r>
                  </m:oMath>
                </a14:m>
                <a:r>
                  <a:rPr lang="ka-GE" sz="2000" dirty="0"/>
                  <a:t> მაშინ მებისმიერი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/>
                          </a:rPr>
                          <m:t>𝑘</m:t>
                        </m:r>
                        <m:r>
                          <a:rPr lang="en-US" sz="2000" i="1" dirty="0">
                            <a:latin typeface="Cambria Math"/>
                          </a:rPr>
                          <m:t>,</m:t>
                        </m:r>
                        <m:r>
                          <a:rPr lang="en-US" sz="2000" i="1" dirty="0">
                            <a:latin typeface="Cambria Math"/>
                          </a:rPr>
                          <m:t>𝑛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ka-GE" sz="2000" dirty="0"/>
                  <a:t>-თვის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ka-GE" sz="2000" dirty="0"/>
                  <a:t>სამართლიანია:</a:t>
                </a:r>
                <a:br>
                  <a:rPr lang="ka-GE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ka-GE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ka-GE" sz="20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𝛼</m:t>
                                </m:r>
                              </m:sup>
                            </m:sSubSup>
                            <m:r>
                              <m:rPr>
                                <m:nor/>
                              </m:rPr>
                              <a:rPr lang="en-US" sz="2000"/>
                              <m:t> 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){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r>
                  <a:rPr lang="ka-GE" sz="2000" dirty="0"/>
                  <a:t>აღმოჩნდა რომ მეორე ნაწილი ყოველთვის მიდიოდა ნულისკენ,საინტერესოა პირველი ნაწილი,ის ყოველთვის არ მიდის ნულისკენ,მოვთხოვოთ პირობა,ეს წარმოადგენს აუცილებელ პირობას</a:t>
                </a:r>
                <a:r>
                  <a:rPr lang="ka-GE" sz="2000" dirty="0" smtClean="0"/>
                  <a:t>.</a:t>
                </a:r>
                <a:br>
                  <a:rPr lang="ka-GE" sz="2000" dirty="0" smtClean="0"/>
                </a:br>
                <a:r>
                  <a:rPr lang="ka-GE" sz="2000" dirty="0"/>
                  <a:t/>
                </a:r>
                <a:br>
                  <a:rPr lang="ka-GE" sz="2000" dirty="0"/>
                </a:br>
                <a:r>
                  <a:rPr lang="ka-GE" sz="2000" dirty="0" smtClean="0"/>
                  <a:t/>
                </a:r>
                <a:br>
                  <a:rPr lang="ka-GE" sz="2000" dirty="0" smtClean="0"/>
                </a:br>
                <a:r>
                  <a:rPr lang="ka-GE" sz="2000" dirty="0"/>
                  <a:t/>
                </a:r>
                <a:br>
                  <a:rPr lang="ka-GE" sz="2000" dirty="0"/>
                </a:br>
                <a:endParaRPr lang="en-US" sz="2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6858000"/>
              </a:xfrm>
              <a:blipFill rotWithShape="0">
                <a:blip r:embed="rId2"/>
                <a:stretch>
                  <a:fillRect l="-667" r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7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01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56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5913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33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გვაინტერესებს                   -ის  მიახლოება         -კენ         მეტრიკაში.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0292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თითოეულ შესაკრებს თუ ცალცალკე შევაფასებთ,შეგვეძლება დასკვნის გაკეთება.მეორე და მესამე ნაწილი ერთმანეთს ჰგავს,მათი შეფასება ერთი ხერხით შეგვიძლია.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609600"/>
            <a:ext cx="971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09600"/>
            <a:ext cx="485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609600"/>
            <a:ext cx="304800" cy="25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" y="887402"/>
            <a:ext cx="95856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პ</a:t>
            </a:r>
            <a:r>
              <a:rPr lang="ka-GE" sz="2400" dirty="0" smtClean="0"/>
              <a:t>ირველი ნაწილი შეგვიძლია ასე შევაფასოთ:</a:t>
            </a:r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r>
              <a:rPr lang="ka-GE" sz="2400" dirty="0" smtClean="0"/>
              <a:t>  </a:t>
            </a:r>
            <a:r>
              <a:rPr lang="ru-RU" sz="2400" dirty="0" smtClean="0"/>
              <a:t>ხ</a:t>
            </a:r>
            <a:r>
              <a:rPr lang="ka-GE" sz="2400" dirty="0" smtClean="0"/>
              <a:t>ოლო მეორე და მესამე ნაწილები ლემის დახმარებით </a:t>
            </a:r>
            <a:br>
              <a:rPr lang="ka-GE" sz="2400" dirty="0" smtClean="0"/>
            </a:br>
            <a:r>
              <a:rPr lang="ka-GE" sz="2400" dirty="0" smtClean="0"/>
              <a:t>  მარტივად შეფასდა.</a:t>
            </a:r>
            <a:endParaRPr lang="ru-RU" sz="2400" dirty="0"/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76400"/>
            <a:ext cx="80105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7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216</TotalTime>
  <Words>139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Cambria Math</vt:lpstr>
      <vt:lpstr>Impact</vt:lpstr>
      <vt:lpstr>Sylfaen</vt:lpstr>
      <vt:lpstr>Times New Roman</vt:lpstr>
      <vt:lpstr>NewsPrint</vt:lpstr>
      <vt:lpstr>PowerPoint Presentation</vt:lpstr>
      <vt:lpstr>PowerPoint Presentation</vt:lpstr>
      <vt:lpstr>განვმარტოთ m≔(m_0,m_1,…),  ისე რომ თითოეული მეტია ან ტოლია 2-ზე.განვსაზღვროთ〖   Z〗_(m_k )={0,1,…,m_k-1} ჯგუფი მოდულით〖  m〗_k.G_m-ს ეწოდება ვილენკინის ჯგუფი.მისი ელემენტები შეგვიძლია შემდეგნაირად წარმოვადგინოთ:  x≔(x_0,x_1,…,x_j,…),     (x_j∈Z_(m_k ) ). + ოპერაცია განვმარტოთ: x+y= ((x_0+y_0  )modm_0,〖(x〗_1+y_(1 ))modm_1,…,(x_j+y_j)modm_j,…),  სადაც x≔(x_0,…,x_j,…)და  y≔(y_0,y_1,…,y_j,…)∈G_m. ავაგოთ სისტემა შემდეგი ხერხით: M_0≔1,M_(k+1)≔m_k M_k  (k∈N). მაშინ ნებისმიერი n∈N შეგვიძლია წარმოვადგინოთ:∑_(i=0)^∞▒〖n_j M_j 〗 სადაც   n_j∈Z_(m_j ).</vt:lpstr>
      <vt:lpstr>განვიხილავთ ორთოგონალურ სისტემას,რომელსაც ვილენკინის სისტემას უწოდებენ.გვაქვს რადემახარის ფუნქცია  r_k (x):G_m→C  განსაზღვრული შემდეგი წესით:r_k (x)≔exp((2πix_k)/m_k ),     (i^2=-1, x∈G_m,k∈N) ავაგოთ სისტემა                                 ,  სისტემას ვუწოდებთ უოლშის სისტემას,თუ გვაქვს შემთხვევა როდესაც  m_k=2 . ვილენკინის სისტემა ორთონომირებულია და სრული           L^1 (G_m) -ში.თუ 〖f∈L〗^1 (G_m ), მაშინ განვმარტოთ  ფურიეს კოეფიციენტი:  დირიხლეს გული:</vt:lpstr>
      <vt:lpstr> კერძო ჯამი:  ფეიერის საშუალო:  ფეიერის გული:  ჩეზაროს (c,α)საშუალოებს ვილენკინ-ფურიეს მწკრივებისათვის ექნება სახე:    სადაც   თუ                   , მაშინ უწყვეტობის მოდულს განვმარტავთ:   </vt:lpstr>
      <vt:lpstr>ფურიე-უოლშის მწკრივის უარყოფითი რიგის ცეზაროს საშუალოების  შეჯამებადობაზე მუშაობდა ვ.თევზაძე.ძირითადად,თუ ფუქნცია აღებულია უწყვეტი კლასიდან,მისი კრებადობა და ვარიაცია იყო კრიტერიუმი ცეზაროს მეთოდით კრებადობისთვის.უწყვეტ ფუნქციათა კლასი არ უზრუნველყოფს კრებადობას,რა კლასიდან უნდა ავიღოთ ფუნქცია,რომ σ_n^(-α)  იყოს კრებადი.  2002 წელს ამერიკულ ჟურნალში "Approximation Theory "    დაიბეჭდა უ.გოგინავას სტატია,რომელშიც განხილულია შემდეგი თეორემა:  თუ f(x)∈L^p ([0,1])   რაღაც p∈[1,∞]- თვის დაα∈(0,1) მაშინ მებისმიერი 2^k≤n&lt;2^(k+1), (k,n∈N)-თვის სამართლიანია: ‖σ_n^(-α) " " (f)-f‖_p≤c(p,α){2^kα 〖ω(1/2^k ,f)〗_p+∑_(r=0)^(k-2)▒2^(r-k)  〖ω(1/2^r ,f)〗_p}. აღმოჩნდა რომ მეორე ნაწილი ყოველთვის მიდიოდა ნულისკენ,საინტერესოა პირველი ნაწილი,ის ყოველთვის არ მიდის ნულისკენ,მოვთხოვოთ პირობა,ეს წარმოადგენს აუცილებელ პირობას.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ეს თეორემა წარმოადგენს გოგინავას თეორემის განზოგადოებას, მოცემულ შემთხვევაში  ყველა m_k=2. ამ თეორემის დამტკიცებისას წარმოიშვა გარკვეული პრობლემები,აქ არ გავიდა ის დამტკიცების ის მეთოდი რომელიც უოლშის შემთხვევაში იქნა გამოყენებული.განზოგადოებული ამოცანა ვილენკინისთვის გაკეთდა ახალი მეთოდით.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</dc:creator>
  <cp:lastModifiedBy>Resource Center User</cp:lastModifiedBy>
  <cp:revision>24</cp:revision>
  <dcterms:created xsi:type="dcterms:W3CDTF">2014-05-30T04:34:36Z</dcterms:created>
  <dcterms:modified xsi:type="dcterms:W3CDTF">2015-11-13T07:59:21Z</dcterms:modified>
</cp:coreProperties>
</file>