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26" r:id="rId2"/>
    <p:sldId id="321" r:id="rId3"/>
    <p:sldId id="327" r:id="rId4"/>
    <p:sldId id="328" r:id="rId5"/>
    <p:sldId id="329" r:id="rId6"/>
    <p:sldId id="342" r:id="rId7"/>
    <p:sldId id="341" r:id="rId8"/>
    <p:sldId id="319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C243F4-08D0-4591-A9EE-AD9B4384CF2B}">
          <p14:sldIdLst>
            <p14:sldId id="326"/>
            <p14:sldId id="321"/>
            <p14:sldId id="327"/>
            <p14:sldId id="328"/>
            <p14:sldId id="329"/>
            <p14:sldId id="342"/>
            <p14:sldId id="341"/>
            <p14:sldId id="319"/>
            <p14:sldId id="333"/>
            <p14:sldId id="334"/>
            <p14:sldId id="335"/>
            <p14:sldId id="336"/>
            <p14:sldId id="337"/>
            <p14:sldId id="338"/>
            <p14:sldId id="339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0" clrIdx="0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97C20-F096-4EF0-B84E-A4286E410BA0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188D3-4AC1-4A87-9EB8-86E6CFB5F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0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05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12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33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03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11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0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37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8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67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188D3-4AC1-4A87-9EB8-86E6CFB5F7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5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AC17B-DCCA-48B8-A2B9-49F672896CAC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652A8-A99F-4702-BAD6-B98004FF0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AC17B-DCCA-48B8-A2B9-49F672896CAC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652A8-A99F-4702-BAD6-B98004FF0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AC17B-DCCA-48B8-A2B9-49F672896CAC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652A8-A99F-4702-BAD6-B98004FF0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AC17B-DCCA-48B8-A2B9-49F672896CAC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652A8-A99F-4702-BAD6-B98004FF0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AC17B-DCCA-48B8-A2B9-49F672896CAC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652A8-A99F-4702-BAD6-B98004FF0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AC17B-DCCA-48B8-A2B9-49F672896CAC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652A8-A99F-4702-BAD6-B98004FF0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AC17B-DCCA-48B8-A2B9-49F672896CAC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652A8-A99F-4702-BAD6-B98004FF0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AC17B-DCCA-48B8-A2B9-49F672896CAC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652A8-A99F-4702-BAD6-B98004FF0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AC17B-DCCA-48B8-A2B9-49F672896CAC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652A8-A99F-4702-BAD6-B98004FF0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AC17B-DCCA-48B8-A2B9-49F672896CAC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652A8-A99F-4702-BAD6-B98004FF0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1AC17B-DCCA-48B8-A2B9-49F672896CAC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652A8-A99F-4702-BAD6-B98004FF0F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1AC17B-DCCA-48B8-A2B9-49F672896CAC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4652A8-A99F-4702-BAD6-B98004FF0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348880"/>
            <a:ext cx="7314036" cy="1794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ka-GE" sz="2000" dirty="0" smtClean="0"/>
              <a:t>ივ.    ჯავახიშვილის    თბილისის     სახელმწიფო უნივერსიტეტი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ka-GE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ka-GE" sz="2000" dirty="0" smtClean="0"/>
              <a:t>მათემატიკის      დეპარტამენტი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ka-GE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ka-GE" sz="2000" dirty="0" smtClean="0"/>
              <a:t>ლაშა ბარამიძე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dirty="0"/>
              <a:t/>
            </a:r>
            <a:br>
              <a:rPr lang="ka-GE" sz="2000" dirty="0"/>
            </a:br>
            <a:r>
              <a:rPr lang="ka-GE" sz="2200" dirty="0">
                <a:effectLst/>
              </a:rPr>
              <a:t>„ფურიეს მწკრივების ლოგარითმული </a:t>
            </a:r>
            <a:r>
              <a:rPr lang="ka-GE" sz="2200" dirty="0" smtClean="0">
                <a:effectLst/>
              </a:rPr>
              <a:t>საშუალოების შეჯამებადობის შესახებ’’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572008"/>
            <a:ext cx="7772400" cy="9144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ka-GE" sz="8000" b="1" dirty="0" smtClean="0"/>
              <a:t>ხელმძღვანელი</a:t>
            </a:r>
            <a:endParaRPr lang="en-US" sz="8000" dirty="0" smtClean="0"/>
          </a:p>
          <a:p>
            <a:r>
              <a:rPr lang="ka-GE" sz="8000" b="1" dirty="0" smtClean="0"/>
              <a:t> </a:t>
            </a:r>
            <a:endParaRPr lang="en-US" sz="8000" dirty="0" smtClean="0"/>
          </a:p>
          <a:p>
            <a:pPr algn="ctr"/>
            <a:r>
              <a:rPr lang="ka-GE" sz="8000" b="1" dirty="0" smtClean="0"/>
              <a:t>სრული  პროფესორი:  უშანგი    გოგინავა</a:t>
            </a:r>
            <a:endParaRPr lang="en-US" sz="8000" dirty="0" smtClean="0"/>
          </a:p>
          <a:p>
            <a:r>
              <a:rPr lang="en-US" sz="8000" b="1" dirty="0" smtClean="0"/>
              <a:t> </a:t>
            </a:r>
            <a:endParaRPr lang="en-US" sz="8000" dirty="0" smtClean="0"/>
          </a:p>
          <a:p>
            <a:r>
              <a:rPr lang="ka-GE" sz="8000" b="1" dirty="0" smtClean="0"/>
              <a:t> </a:t>
            </a:r>
            <a:endParaRPr lang="en-US" sz="8000" dirty="0" smtClean="0"/>
          </a:p>
          <a:p>
            <a:pPr algn="ctr"/>
            <a:r>
              <a:rPr lang="ka-GE" sz="8000" b="1" dirty="0" smtClean="0"/>
              <a:t>201</a:t>
            </a:r>
            <a:r>
              <a:rPr lang="en-US" sz="8000" b="1" dirty="0"/>
              <a:t>6</a:t>
            </a:r>
            <a:r>
              <a:rPr lang="ka-GE" sz="8000" b="1" dirty="0" smtClean="0"/>
              <a:t> </a:t>
            </a:r>
            <a:r>
              <a:rPr lang="ka-GE" sz="8000" b="1" dirty="0" smtClean="0"/>
              <a:t>წ.</a:t>
            </a:r>
            <a:endParaRPr lang="en-US" sz="8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19050" y="463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635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642910" y="235743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dirty="0" smtClean="0">
              <a:latin typeface="Sylfaen" pitchFamily="18" charset="0"/>
              <a:ea typeface="Times New Roman" pitchFamily="18" charset="0"/>
              <a:cs typeface="Arial" pitchFamily="34" charset="0"/>
            </a:endParaRPr>
          </a:p>
          <a:p>
            <a:r>
              <a:rPr lang="ka-GE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     </a:t>
            </a:r>
            <a:endParaRPr lang="en-US" dirty="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Title 54"/>
          <p:cNvSpPr>
            <a:spLocks noGrp="1"/>
          </p:cNvSpPr>
          <p:nvPr>
            <p:ph type="ctrTitle"/>
          </p:nvPr>
        </p:nvSpPr>
        <p:spPr>
          <a:xfrm>
            <a:off x="8221652" y="5949280"/>
            <a:ext cx="493752" cy="577196"/>
          </a:xfrm>
        </p:spPr>
        <p:txBody>
          <a:bodyPr>
            <a:noAutofit/>
          </a:bodyPr>
          <a:lstStyle/>
          <a:p>
            <a:r>
              <a:rPr lang="en-US" sz="3200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19179" y="175152"/>
                <a:ext cx="8525155" cy="3571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2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ka-GE" sz="28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2014 </a:t>
                </a:r>
                <a:r>
                  <a:rPr lang="ka-GE" sz="28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წელს გოგინავა-გოგოლაძის მიერ განხილული იყო შემდეგი საშუალოები: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ka-GE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ka-G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°</m:t>
                          </m:r>
                          <m:sSub>
                            <m:sSub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ka-GE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ka-GE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ka-GE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a-G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ka-GE" sz="2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ka-GE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ka-GE" sz="2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ka-GE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nary>
                        <m:naryPr>
                          <m:chr m:val="∑"/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ka-G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ka-G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ka-G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ka-G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ka-GE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ka-GE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sz="2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ka-GE" sz="2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ka-GE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ka-GE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ka-GE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ka-GE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ka-GE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ka-GE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  <m:r>
                                    <a:rPr lang="ka-GE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79" y="175152"/>
                <a:ext cx="8525155" cy="3571299"/>
              </a:xfrm>
              <a:prstGeom prst="rect">
                <a:avLst/>
              </a:prstGeom>
              <a:blipFill rotWithShape="0">
                <a:blip r:embed="rId6"/>
                <a:stretch>
                  <a:fillRect l="-15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19179" y="3933056"/>
                <a:ext cx="8525155" cy="1497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2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ka-GE" sz="32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მათ </a:t>
                </a:r>
                <a:r>
                  <a:rPr lang="ka-GE" sz="32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დაადგინეს ,რომ </a:t>
                </a:r>
                <a14:m>
                  <m:oMath xmlns:m="http://schemas.openxmlformats.org/officeDocument/2006/math"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sz="32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-თვის </a:t>
                </a:r>
                <a14:m>
                  <m:oMath xmlns:m="http://schemas.openxmlformats.org/officeDocument/2006/math"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ka-GE" sz="32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ზომითაა კრებადი.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79" y="3933056"/>
                <a:ext cx="8525155" cy="1497846"/>
              </a:xfrm>
              <a:prstGeom prst="rect">
                <a:avLst/>
              </a:prstGeom>
              <a:blipFill rotWithShape="0">
                <a:blip r:embed="rId7"/>
                <a:stretch>
                  <a:fillRect b="-12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9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29075" y="2144713"/>
          <a:ext cx="1555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144713"/>
                        <a:ext cx="1555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4282" y="2779987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884363" y="2822575"/>
          <a:ext cx="22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7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822575"/>
                        <a:ext cx="2222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Title 15"/>
          <p:cNvSpPr>
            <a:spLocks noGrp="1"/>
          </p:cNvSpPr>
          <p:nvPr>
            <p:ph type="ctrTitle" idx="4294967295"/>
          </p:nvPr>
        </p:nvSpPr>
        <p:spPr>
          <a:xfrm>
            <a:off x="8100393" y="6237312"/>
            <a:ext cx="771512" cy="269012"/>
          </a:xfrm>
        </p:spPr>
        <p:txBody>
          <a:bodyPr>
            <a:no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536" y="479946"/>
                <a:ext cx="8476368" cy="588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ka-GE" sz="24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პროფესორ </a:t>
                </a:r>
                <a:r>
                  <a:rPr lang="ka-GE" sz="24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გოგინავასთან ერთად ჩვენ განვიხილეთ შემდეგი სახის საშუალოები: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endParaRPr lang="en-US" sz="2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smtClean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ka-GE" sz="2400" dirty="0" smtClean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თუ 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მიიღება 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საშუალოები ,რომელიც შესწავლილია გატი-გოგინავა-ტყებუჩავას მიერ</a:t>
                </a:r>
                <a:r>
                  <a:rPr lang="ka-GE" sz="2400" dirty="0" smtClean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თუ </a:t>
                </a:r>
                <a:endParaRPr lang="en-US" sz="2400" dirty="0" smtClean="0"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მიიღება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საშუალოები,რომლებიც ასევე შესწავლილია გოგინავა-გოგოლაის მიერ.</a:t>
                </a:r>
                <a:endParaRPr lang="en-US" sz="2400" dirty="0" smtClean="0">
                  <a:effectLst/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i="1" dirty="0"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ცნობილი იყო, რომ ადგილი აქვს ზომით კრებადობას</a:t>
                </a:r>
                <a:r>
                  <a:rPr lang="en-US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ცნობილი იყო, რომ ადგილი აქვს ზომით </a:t>
                </a:r>
                <a:r>
                  <a:rPr lang="ka-GE" sz="2400" dirty="0" smtClean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კრებადობას </a:t>
                </a: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მხოლოდ ბერის I კატეგორიის სიმრავლისათვის.</a:t>
                </a:r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9946"/>
                <a:ext cx="8476368" cy="5880328"/>
              </a:xfrm>
              <a:prstGeom prst="rect">
                <a:avLst/>
              </a:prstGeom>
              <a:blipFill rotWithShape="0">
                <a:blip r:embed="rId7"/>
                <a:stretch>
                  <a:fillRect l="-1151" t="-519" r="-1655" b="-1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8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29075" y="2144713"/>
          <a:ext cx="1555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144713"/>
                        <a:ext cx="1555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4282" y="2779987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884363" y="2822575"/>
          <a:ext cx="22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1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822575"/>
                        <a:ext cx="2222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Title 15"/>
          <p:cNvSpPr>
            <a:spLocks noGrp="1"/>
          </p:cNvSpPr>
          <p:nvPr>
            <p:ph type="ctrTitle" idx="4294967295"/>
          </p:nvPr>
        </p:nvSpPr>
        <p:spPr>
          <a:xfrm>
            <a:off x="8100393" y="6165304"/>
            <a:ext cx="771512" cy="2921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11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33816" y="690657"/>
                <a:ext cx="8476368" cy="4926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ka-GE" sz="24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ჩვენი </a:t>
                </a:r>
                <a:r>
                  <a:rPr lang="ka-GE" sz="24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მიზანი იყო დაგვედგინა ის </a:t>
                </a:r>
                <a:r>
                  <a:rPr lang="ka-GE" sz="24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საზღვარი</a:t>
                </a:r>
                <a:r>
                  <a:rPr lang="ka-GE" sz="24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ka-GE" sz="24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სადაც </a:t>
                </a:r>
                <a:r>
                  <a:rPr lang="ka-GE" sz="24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ფუჭდებოდა ზომით კრებადობა და დავამტკიცეთ შემდეგი თეორემა</a:t>
                </a:r>
                <a:r>
                  <a:rPr lang="ka-GE" sz="24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b="1" dirty="0" smtClean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თეორემა1</a:t>
                </a:r>
                <a:r>
                  <a:rPr lang="ka-GE" sz="2400" b="1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ა) თუ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ka-GE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მაშინ 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ka-GE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ka-GE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ka-GE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a-GE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ზომით  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ბ)  თუ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limLow>
                          <m:limLow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e>
                    </m:acc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ka-GE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den>
                    </m:f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მაშინ იმ 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ფუნქციების სიმრავლე,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სადაც ადგილი აქვს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ზომით კრებადობას, არის ბერის I კატეგორიის სიმრავლე,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ანუ 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ისეთი,რომ არ აქვს ადგილი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ზომით კრებადობას .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16" y="690657"/>
                <a:ext cx="8476368" cy="4926733"/>
              </a:xfrm>
              <a:prstGeom prst="rect">
                <a:avLst/>
              </a:prstGeom>
              <a:blipFill rotWithShape="0">
                <a:blip r:embed="rId7"/>
                <a:stretch>
                  <a:fillRect l="-1151" t="-619" r="-1727" b="-2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9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29075" y="2144713"/>
          <a:ext cx="1555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144713"/>
                        <a:ext cx="1555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4282" y="2779987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884363" y="2822575"/>
          <a:ext cx="22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1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822575"/>
                        <a:ext cx="2222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Title 15"/>
          <p:cNvSpPr>
            <a:spLocks noGrp="1"/>
          </p:cNvSpPr>
          <p:nvPr>
            <p:ph type="ctrTitle" idx="4294967295"/>
          </p:nvPr>
        </p:nvSpPr>
        <p:spPr>
          <a:xfrm>
            <a:off x="8028385" y="6165302"/>
            <a:ext cx="843520" cy="292102"/>
          </a:xfrm>
        </p:spPr>
        <p:txBody>
          <a:bodyPr>
            <a:noAutofit/>
          </a:bodyPr>
          <a:lstStyle/>
          <a:p>
            <a:r>
              <a:rPr lang="en-US" sz="3200" dirty="0" smtClean="0"/>
              <a:t>12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5536" y="832368"/>
                <a:ext cx="8352928" cy="4957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ka-GE" sz="24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პროფესორმა </a:t>
                </a:r>
                <a:r>
                  <a:rPr lang="ka-GE" sz="24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ტყებუჩავამ დაამტკიცა,რომ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d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</m:func>
                          </m:e>
                        </m:rad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პირობისას გვაქვს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ა) </a:t>
                </a:r>
                <a14:m>
                  <m:oMath xmlns:m="http://schemas.openxmlformats.org/officeDocument/2006/math"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  <m:sub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</a:t>
                </a: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  <m:d>
                                  <m:d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ka-GE" sz="2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ka-GE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ბ) </a:t>
                </a:r>
                <a14:m>
                  <m:oMath xmlns:m="http://schemas.openxmlformats.org/officeDocument/2006/math"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</a:t>
                </a: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  <m:d>
                                  <m:d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ka-GE" sz="2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ka-GE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ანუ ტყებუჩავას საშუალოები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d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</m:func>
                          </m:e>
                        </m:rad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პირობისას კრებადია L</a:t>
                </a:r>
                <a:r>
                  <a:rPr lang="ka-GE" sz="2400" baseline="-250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ნორმითა და უწყვეტ ფუნქციათა სივრცის ნორმით</a:t>
                </a:r>
                <a:r>
                  <a:rPr lang="ka-GE" sz="2400" dirty="0" smtClean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ka-GE" sz="2400" b="1" dirty="0" smtClean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ჩვენი მიზანი იყო დაგვედგინა უზრუნველყოფს თუ არა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ka-GE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𝒍𝒐𝒈</m:t>
                        </m:r>
                      </m:fName>
                      <m:e>
                        <m:r>
                          <a:rPr lang="ka-GE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d>
                          <m:dPr>
                            <m:ctrlPr>
                              <a:rPr lang="ru-RU" sz="2400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a-GE" sz="2400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ka-GE" sz="2400" b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ka-GE" sz="24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ka-GE" sz="2400" b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ru-RU" sz="2400" b="1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ka-GE" sz="2400" b="1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𝒍𝒐𝒈</m:t>
                                </m:r>
                              </m:fName>
                              <m:e>
                                <m:r>
                                  <a:rPr lang="ka-GE" sz="2400" b="1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rad>
                        <m:r>
                          <a:rPr lang="ka-GE" sz="2400" b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ka-GE" sz="2400" b="1" dirty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პირობა თითქმის ყველგან კრებადობას, რომელიც ერთ-ერთი აქტუალური საკითხია.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2368"/>
                <a:ext cx="8352928" cy="4957767"/>
              </a:xfrm>
              <a:prstGeom prst="rect">
                <a:avLst/>
              </a:prstGeom>
              <a:blipFill rotWithShape="0">
                <a:blip r:embed="rId7"/>
                <a:stretch>
                  <a:fillRect l="-1168" t="-615" r="-876" b="-2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0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29075" y="2144713"/>
          <a:ext cx="1555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144713"/>
                        <a:ext cx="1555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4282" y="2779987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884363" y="2822575"/>
          <a:ext cx="22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9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822575"/>
                        <a:ext cx="2222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Title 15"/>
          <p:cNvSpPr>
            <a:spLocks noGrp="1"/>
          </p:cNvSpPr>
          <p:nvPr>
            <p:ph type="ctrTitle" idx="4294967295"/>
          </p:nvPr>
        </p:nvSpPr>
        <p:spPr>
          <a:xfrm>
            <a:off x="8100393" y="6203944"/>
            <a:ext cx="771512" cy="253459"/>
          </a:xfrm>
        </p:spPr>
        <p:txBody>
          <a:bodyPr>
            <a:noAutofit/>
          </a:bodyPr>
          <a:lstStyle/>
          <a:p>
            <a:r>
              <a:rPr lang="en-US" sz="3200" dirty="0" smtClean="0"/>
              <a:t>13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536" y="1287930"/>
                <a:ext cx="8476368" cy="4085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ka-GE" sz="2400" b="1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განსაზღვრება.</a:t>
                </a: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ვთქვათ 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  <m:sub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ვიტყვით რომ x არის 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ფუნქციის ლებეგის წერტილი თუ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den>
                          </m:f>
                        </m:e>
                      </m:func>
                      <m:nary>
                        <m:naryPr>
                          <m:limLoc m:val="undOvr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ε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ka-GE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dt</m:t>
                      </m:r>
                      <m:r>
                        <a:rPr lang="ka-GE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ცნობილია რომ თითქმის ყველა წერტილი არის ლებეგის წერტილი.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87930"/>
                <a:ext cx="8476368" cy="4085286"/>
              </a:xfrm>
              <a:prstGeom prst="rect">
                <a:avLst/>
              </a:prstGeom>
              <a:blipFill rotWithShape="0">
                <a:blip r:embed="rId7"/>
                <a:stretch>
                  <a:fillRect l="-1151" b="-2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2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29075" y="2144713"/>
          <a:ext cx="1555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144713"/>
                        <a:ext cx="1555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4282" y="2779987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884363" y="2822575"/>
          <a:ext cx="22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822575"/>
                        <a:ext cx="2222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Title 15"/>
          <p:cNvSpPr>
            <a:spLocks noGrp="1"/>
          </p:cNvSpPr>
          <p:nvPr>
            <p:ph type="ctrTitle" idx="4294967295"/>
          </p:nvPr>
        </p:nvSpPr>
        <p:spPr>
          <a:xfrm>
            <a:off x="8100393" y="6165304"/>
            <a:ext cx="771512" cy="2921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14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5536" y="962876"/>
                <a:ext cx="8476368" cy="4896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b="1" dirty="0">
                    <a:solidFill>
                      <a:schemeClr val="accent3">
                        <a:lumMod val="50000"/>
                      </a:schemeClr>
                    </a:solidFill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ჩვენ დავამტკიცეთ შემდეგი თეორემის სამართლიანობა</a:t>
                </a:r>
                <a:r>
                  <a:rPr lang="ka-GE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b="1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თეორემა2.</a:t>
                </a: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ვთქვათ 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  <m:sub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და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d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</m:func>
                          </m:e>
                        </m:rad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მაშინ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β</m:t>
                            </m:r>
                            <m:d>
                              <m:d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</m:d>
                          </m:sub>
                        </m:sSub>
                      </m:e>
                    </m:func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თუ x არის 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ფუნქციის ლებეგის წერტილი</a:t>
                </a:r>
                <a:r>
                  <a:rPr lang="ka-GE" sz="2400" dirty="0" smtClean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b="1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შედეგი.</a:t>
                </a: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ვთქვათ 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  <m:sub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და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d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</m:func>
                          </m:e>
                        </m:rad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მაშინ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β</m:t>
                            </m:r>
                            <m:d>
                              <m:d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</m:d>
                          </m:sub>
                        </m:sSub>
                      </m:e>
                    </m:func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თითქმის ყველგან.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ანუ ჩვენ დავამტკიცეთ თითქმის ყველგან კრებადობა, ამასთან  დავახასიათეთ ის წერტილები, სადაც კრებადობას აქვს ადგილი</a:t>
                </a:r>
                <a:r>
                  <a:rPr lang="en-US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62876"/>
                <a:ext cx="8476368" cy="4896853"/>
              </a:xfrm>
              <a:prstGeom prst="rect">
                <a:avLst/>
              </a:prstGeom>
              <a:blipFill rotWithShape="0">
                <a:blip r:embed="rId7"/>
                <a:stretch>
                  <a:fillRect l="-1151" t="-623" r="-1079" b="-1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7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851648" cy="2364294"/>
          </a:xfrm>
        </p:spPr>
        <p:txBody>
          <a:bodyPr>
            <a:normAutofit/>
          </a:bodyPr>
          <a:lstStyle/>
          <a:p>
            <a:pPr algn="ctr"/>
            <a:r>
              <a:rPr lang="ka-GE" sz="6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გმადლობთ ყურადღებისთვის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572008"/>
            <a:ext cx="7772400" cy="914400"/>
          </a:xfrm>
        </p:spPr>
        <p:txBody>
          <a:bodyPr>
            <a:normAutofit fontScale="40000" lnSpcReduction="20000"/>
          </a:bodyPr>
          <a:lstStyle/>
          <a:p>
            <a:pPr algn="ctr"/>
            <a:endParaRPr lang="en-US" sz="8000" dirty="0" smtClean="0"/>
          </a:p>
          <a:p>
            <a:r>
              <a:rPr lang="en-US" sz="8000" b="1" dirty="0" smtClean="0"/>
              <a:t> </a:t>
            </a:r>
            <a:endParaRPr lang="en-US" sz="8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29075" y="2144713"/>
          <a:ext cx="1555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144713"/>
                        <a:ext cx="1555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4282" y="2779987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884363" y="2822575"/>
          <a:ext cx="22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822575"/>
                        <a:ext cx="2222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Title 15"/>
          <p:cNvSpPr>
            <a:spLocks noGrp="1"/>
          </p:cNvSpPr>
          <p:nvPr>
            <p:ph type="ctrTitle" idx="4294967295"/>
          </p:nvPr>
        </p:nvSpPr>
        <p:spPr>
          <a:xfrm>
            <a:off x="8443279" y="6165304"/>
            <a:ext cx="428625" cy="2921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395536" y="690590"/>
                <a:ext cx="8476368" cy="5133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b="1" dirty="0">
                    <a:solidFill>
                      <a:schemeClr val="accent1"/>
                    </a:solidFill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მოვიყვანოთ მინიმალური განსაზღვრებები:</a:t>
                </a:r>
                <a:endParaRPr lang="ru-RU" sz="2400" b="1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ka-GE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ით აღვნიშნოთ ყველა ზომად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ფუნქციათა კლასი, რომლებიც არიან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CMR1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i="1" dirty="0" smtClean="0">
                    <a:solidFill>
                      <a:srgbClr val="000000"/>
                    </a:solidFill>
                    <a:latin typeface="CMR10"/>
                    <a:ea typeface="Calibri" panose="020F0502020204030204" pitchFamily="34" charset="0"/>
                    <a:cs typeface="Times New Roman" panose="02020603050405020304" pitchFamily="18" charset="0"/>
                    <a:sym typeface="CMMI10" panose="020B0500000000000000" pitchFamily="34" charset="2"/>
                  </a:rPr>
                  <a:t></a:t>
                </a:r>
                <a:r>
                  <a:rPr lang="en-US" sz="2400" dirty="0">
                    <a:solidFill>
                      <a:srgbClr val="000000"/>
                    </a:solidFill>
                    <a:latin typeface="CMMI10"/>
                    <a:ea typeface="Calibri" panose="020F0502020204030204" pitchFamily="34" charset="0"/>
                    <a:cs typeface="Times New Roman" panose="02020603050405020304" pitchFamily="18" charset="0"/>
                    <a:sym typeface="CMMI10" panose="020B0500000000000000" pitchFamily="34" charset="2"/>
                  </a:rPr>
                  <a:t> </a:t>
                </a:r>
                <a:r>
                  <a:rPr lang="ka-GE" sz="2400" dirty="0" smtClean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პერიოდული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და აკმაყოფილებენ შემდეგ პირობას: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</m:sSub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ka-GE" sz="2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e>
                                  <m:sup>
                                    <m:r>
                                      <a:rPr lang="ka-GE" sz="2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a-GE" sz="2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ka-GE" sz="2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p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den>
                        </m:f>
                      </m:sup>
                    </m:sSup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&lt;∞</m:t>
                    </m:r>
                  </m:oMath>
                </a14:m>
                <a:r>
                  <a:rPr lang="en-US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ka-GE" sz="24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სადაც</a:t>
                </a:r>
                <a:r>
                  <a:rPr lang="en-US" sz="2400" dirty="0" smtClean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სუსტი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  <m:sub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სივრცე მოიცავს ყველა ზომად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CMMI1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MMI1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ფუნქციებს, რომლებიც 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i="1" dirty="0" smtClean="0">
                    <a:solidFill>
                      <a:srgbClr val="000000"/>
                    </a:solidFill>
                    <a:latin typeface="CMR10"/>
                    <a:ea typeface="Calibri" panose="020F0502020204030204" pitchFamily="34" charset="0"/>
                    <a:cs typeface="Times New Roman" panose="02020603050405020304" pitchFamily="18" charset="0"/>
                    <a:sym typeface="CMMI10" panose="020B0500000000000000" pitchFamily="34" charset="2"/>
                  </a:rPr>
                  <a:t> </a:t>
                </a:r>
                <a:r>
                  <a:rPr lang="ka-GE" sz="2400" dirty="0" smtClean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პერიოდულია </a:t>
                </a:r>
                <a:r>
                  <a:rPr lang="ka-GE" sz="2400" dirty="0" smtClean="0">
                    <a:solidFill>
                      <a:srgbClr val="000000"/>
                    </a:solidFill>
                    <a:effectLst/>
                    <a:latin typeface="CMMI1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ყველა ცვლადის მიმართ და სრულდება შემდეგი: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</m:d>
                      </m:e>
                      <m: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𝑤𝑒𝑎𝑘</m:t>
                        </m:r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λmes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ka-GE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ka-GE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ka-GE" sz="2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  <m:r>
                                      <a:rPr lang="ka-GE" sz="2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ka-GE" sz="2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</m:d>
                              </m:e>
                            </m:d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</m:d>
                      </m:e>
                    </m:func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&lt;∞</m:t>
                    </m:r>
                  </m:oMath>
                </a14:m>
                <a:r>
                  <a:rPr lang="en-US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90590"/>
                <a:ext cx="8476368" cy="5133521"/>
              </a:xfrm>
              <a:prstGeom prst="rect">
                <a:avLst/>
              </a:prstGeom>
              <a:blipFill rotWithShape="0">
                <a:blip r:embed="rId7"/>
                <a:stretch>
                  <a:fillRect l="-1151" t="-594" r="-1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29075" y="2144713"/>
          <a:ext cx="1555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144713"/>
                        <a:ext cx="1555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4282" y="2779987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884363" y="2822575"/>
          <a:ext cx="22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7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822575"/>
                        <a:ext cx="2222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Title 15"/>
          <p:cNvSpPr>
            <a:spLocks noGrp="1"/>
          </p:cNvSpPr>
          <p:nvPr>
            <p:ph type="ctrTitle" idx="4294967295"/>
          </p:nvPr>
        </p:nvSpPr>
        <p:spPr>
          <a:xfrm>
            <a:off x="8443279" y="6165304"/>
            <a:ext cx="428625" cy="292100"/>
          </a:xfrm>
        </p:spPr>
        <p:txBody>
          <a:bodyPr>
            <a:noAutofit/>
          </a:bodyPr>
          <a:lstStyle/>
          <a:p>
            <a:r>
              <a:rPr lang="en-US" sz="32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87783" y="583596"/>
                <a:ext cx="8476368" cy="5589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ვთ</a:t>
                </a:r>
                <a:r>
                  <a:rPr lang="ka-GE" sz="2400" dirty="0" smtClean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ქვათ 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  <m:sub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CMMI10"/>
                    <a:ea typeface="Calibri" panose="020F0502020204030204" pitchFamily="34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MMI1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ფუნქციის ფურიეს მწკრივი ტრიგონომეტრიული სისტემისთვის მოიცემა </a:t>
                </a:r>
                <a:r>
                  <a:rPr lang="ka-GE" sz="2400" dirty="0" smtClean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შემდეგნაირად</a:t>
                </a:r>
                <a:r>
                  <a:rPr lang="en-US" sz="2400" smtClean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mx</m:t>
                            </m:r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ny</m:t>
                            </m:r>
                            <m:r>
                              <a:rPr lang="ka-GE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 smtClean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სადაც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d>
                      <m:r>
                        <a:rPr lang="ka-GE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π</m:t>
                                  </m:r>
                                </m:e>
                              </m:d>
                            </m:e>
                            <m:sup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mx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ny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ka-GE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dxdy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არის</a:t>
                </a:r>
                <a14:m>
                  <m:oMath xmlns:m="http://schemas.openxmlformats.org/officeDocument/2006/math"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ფუნქციის ფურიეს კოეფიციენტი. ფურიეს მწკრივის კერძო ჯამს აქვს შემდეგი სახე: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</m:sSub>
                      <m:r>
                        <a:rPr lang="ka-GE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a-GE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ka-GE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a-GE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ka-GE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ka-GE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ka-GE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𝑚𝑥</m:t>
                                  </m:r>
                                  <m:r>
                                    <a:rPr lang="ka-GE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ka-GE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𝑛𝑥</m:t>
                                  </m:r>
                                  <m:r>
                                    <a:rPr lang="ka-GE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83" y="583596"/>
                <a:ext cx="8476368" cy="5589415"/>
              </a:xfrm>
              <a:prstGeom prst="rect">
                <a:avLst/>
              </a:prstGeom>
              <a:blipFill rotWithShape="0">
                <a:blip r:embed="rId7"/>
                <a:stretch>
                  <a:fillRect l="-1151" t="-872" r="-1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0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29075" y="2144713"/>
          <a:ext cx="1555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144713"/>
                        <a:ext cx="1555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4282" y="2779987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884363" y="2822575"/>
          <a:ext cx="22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1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822575"/>
                        <a:ext cx="2222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Title 15"/>
          <p:cNvSpPr>
            <a:spLocks noGrp="1"/>
          </p:cNvSpPr>
          <p:nvPr>
            <p:ph type="ctrTitle" idx="4294967295"/>
          </p:nvPr>
        </p:nvSpPr>
        <p:spPr>
          <a:xfrm>
            <a:off x="8443279" y="6165304"/>
            <a:ext cx="428625" cy="292100"/>
          </a:xfrm>
        </p:spPr>
        <p:txBody>
          <a:bodyPr>
            <a:noAutofit/>
          </a:bodyPr>
          <a:lstStyle/>
          <a:p>
            <a:r>
              <a:rPr lang="en-US" sz="32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63999" y="1315256"/>
                <a:ext cx="8416002" cy="3339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solidFill>
                      <a:srgbClr val="000000"/>
                    </a:solidFill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ინტეგრებადი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CMMI1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ფუნქციის ფურიეს მწკრივის </a:t>
                </a:r>
                <a:r>
                  <a:rPr lang="ka-GE" sz="2400" i="1" dirty="0">
                    <a:solidFill>
                      <a:srgbClr val="000000"/>
                    </a:solidFill>
                    <a:effectLst/>
                    <a:latin typeface="CMMI1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ka-GE" sz="2400" i="1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ური რისის ლოგარითმული საშუალოები განისაზღვრება შემდეგნაირად: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sub>
                              </m:sSub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  <m:r>
                        <a:rPr lang="ka-GE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  <m:r>
                        <a:rPr lang="ka-GE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სადაც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sub>
                    </m:sSub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sz="2400" dirty="0">
                    <a:solidFill>
                      <a:srgbClr val="000000"/>
                    </a:solidFill>
                    <a:effectLst/>
                    <a:latin typeface="CMR10"/>
                    <a:ea typeface="Calibri" panose="020F0502020204030204" pitchFamily="34" charset="0"/>
                    <a:cs typeface="Times New Roman" panose="02020603050405020304" pitchFamily="18" charset="0"/>
                  </a:rPr>
                  <a:t>  არის </a:t>
                </a:r>
                <a:r>
                  <a:rPr lang="ka-GE" sz="2400" i="1" dirty="0">
                    <a:solidFill>
                      <a:srgbClr val="000000"/>
                    </a:solidFill>
                    <a:effectLst/>
                    <a:latin typeface="CMMI1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ka-GE" sz="2400" i="1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ფუნქციის ფურიეს მწკრივის კერძო ჯამი.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99" y="1315256"/>
                <a:ext cx="8416002" cy="3339376"/>
              </a:xfrm>
              <a:prstGeom prst="rect">
                <a:avLst/>
              </a:prstGeom>
              <a:blipFill rotWithShape="0">
                <a:blip r:embed="rId7"/>
                <a:stretch>
                  <a:fillRect l="-1159" t="-1460" r="-435" b="-3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2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29075" y="2144713"/>
          <a:ext cx="1555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144713"/>
                        <a:ext cx="1555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4282" y="2779987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884363" y="2822575"/>
          <a:ext cx="22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5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822575"/>
                        <a:ext cx="2222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Title 15"/>
          <p:cNvSpPr>
            <a:spLocks noGrp="1"/>
          </p:cNvSpPr>
          <p:nvPr>
            <p:ph type="ctrTitle" idx="4294967295"/>
          </p:nvPr>
        </p:nvSpPr>
        <p:spPr>
          <a:xfrm>
            <a:off x="8443279" y="6165304"/>
            <a:ext cx="428625" cy="292100"/>
          </a:xfrm>
        </p:spPr>
        <p:txBody>
          <a:bodyPr>
            <a:noAutofit/>
          </a:bodyPr>
          <a:lstStyle/>
          <a:p>
            <a:r>
              <a:rPr lang="en-US" sz="32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972751"/>
                <a:ext cx="8548376" cy="4801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solidFill>
                      <a:srgbClr val="000000"/>
                    </a:solidFill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ვთქვათ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ka-GE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ka-GE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ka-GE" sz="24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არის არაუარყოფით რიცხვთა მიმდევრობა.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CMMI1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ka-GE" sz="2400" i="1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ფუნქციის ფურიეს მწკრივის ნორლუნდის საშუალოები განიმარტება შემდეგნაირად: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239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ka-GE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5172075" algn="l"/>
                  </a:tabLst>
                </a:pP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თუ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ka-GE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ka-GE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a-GE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ka-GE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ka-GE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CMR8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ka-GE" sz="2400" dirty="0" smtClean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მაშინ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ნორლუნდის ლოგარითმულ საშუალოებს აქვთ შემდეგი სახე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MR8"/>
                    <a:ea typeface="Calibri" panose="020F0502020204030204" pitchFamily="34" charset="0"/>
                    <a:cs typeface="Times New Roman" panose="02020603050405020304" pitchFamily="18" charset="0"/>
                  </a:rPr>
                  <a:t>:	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51720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ka-GE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  <m:r>
                                    <a:rPr lang="ka-GE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f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  <m:r>
                        <a:rPr lang="ka-GE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72751"/>
                <a:ext cx="8548376" cy="4801892"/>
              </a:xfrm>
              <a:prstGeom prst="rect">
                <a:avLst/>
              </a:prstGeom>
              <a:blipFill rotWithShape="0">
                <a:blip r:embed="rId7"/>
                <a:stretch>
                  <a:fillRect l="-1070" t="-6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1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29075" y="2144713"/>
          <a:ext cx="1555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144713"/>
                        <a:ext cx="1555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4282" y="2779987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884363" y="2822575"/>
          <a:ext cx="22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5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822575"/>
                        <a:ext cx="2222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-1" y="-1871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Title 15"/>
          <p:cNvSpPr>
            <a:spLocks noGrp="1"/>
          </p:cNvSpPr>
          <p:nvPr>
            <p:ph type="ctrTitle" idx="4294967295"/>
          </p:nvPr>
        </p:nvSpPr>
        <p:spPr>
          <a:xfrm>
            <a:off x="8443279" y="6165304"/>
            <a:ext cx="428625" cy="292100"/>
          </a:xfrm>
        </p:spPr>
        <p:txBody>
          <a:bodyPr>
            <a:noAutofit/>
          </a:bodyPr>
          <a:lstStyle/>
          <a:p>
            <a:r>
              <a:rPr lang="en-US" sz="32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01225" y="296777"/>
                <a:ext cx="8262055" cy="6200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300" dirty="0">
                    <a:solidFill>
                      <a:srgbClr val="000000"/>
                    </a:solidFill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ერთ-ერთ ბოლო ნაშრომში ტყებუჩავამ განიხილა ლოგარითმული საშუალოები, რომელთა ზღვრული მნიშვნელობები არის ზემოთ ნახსენები რისისა და ნორლუნდის საშუალოები. კერძოდ, ყოველი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3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ka-GE" sz="23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β</m:t>
                    </m:r>
                    <m:d>
                      <m:d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ka-GE" sz="23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d>
                    <m:r>
                      <a:rPr lang="ru-RU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ka-GE" sz="23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-თვის ისეთი, რომ </a:t>
                </a:r>
                <a14:m>
                  <m:oMath xmlns:m="http://schemas.openxmlformats.org/officeDocument/2006/math">
                    <m:r>
                      <a:rPr lang="ka-GE" sz="23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ka-GE" sz="23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β</m:t>
                    </m:r>
                    <m:d>
                      <m:dPr>
                        <m:ctrlPr>
                          <a:rPr lang="ru-RU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ka-GE" sz="23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d>
                    <m:r>
                      <a:rPr lang="ka-GE" sz="23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ka-GE" sz="23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ka-GE" sz="23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ტყებუჩავას საშუალოები განიმარტება შემდეგნაირად:</a:t>
                </a:r>
                <a:endParaRPr lang="ru-RU" sz="2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300" dirty="0">
                    <a:solidFill>
                      <a:srgbClr val="000000"/>
                    </a:solidFill>
                    <a:effectLst/>
                    <a:latin typeface="CMMI1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2300" dirty="0">
                    <a:solidFill>
                      <a:srgbClr val="000000"/>
                    </a:solidFill>
                    <a:effectLst/>
                    <a:latin typeface="CMMI1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ka-GE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ka-GE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ka-GE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ka-GE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  <m:d>
                            <m:dPr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</m:d>
                        </m:sub>
                      </m:sSub>
                      <m:r>
                        <a:rPr lang="ka-GE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ka-GE" sz="23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a-GE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ka-GE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ka-GE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ka-GE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ka-GE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ka-GE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  <m:d>
                            <m:dPr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ka-GE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d>
                                <m:dPr>
                                  <m:ctrlPr>
                                    <a:rPr lang="ru-RU" sz="23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ka-GE" sz="2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ka-GE" sz="23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ka-GE" sz="23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k</m:t>
                                      </m:r>
                                    </m:sub>
                                  </m:sSub>
                                  <m:r>
                                    <a:rPr lang="ka-GE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β</m:t>
                                  </m:r>
                                  <m:d>
                                    <m:dPr>
                                      <m:ctrlPr>
                                        <a:rPr lang="ru-RU" sz="2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ka-GE" sz="23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n</m:t>
                                      </m:r>
                                    </m:e>
                                  </m:d>
                                  <m:r>
                                    <a:rPr lang="ka-GE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  <m: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nary>
                          <m:r>
                            <a:rPr lang="ka-GE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d>
                                <m:dPr>
                                  <m:ctrlPr>
                                    <a:rPr lang="ru-RU" sz="23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e>
                              </m:d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ka-GE" sz="23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ka-GE" sz="23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k</m:t>
                                      </m:r>
                                    </m:sub>
                                  </m:sSub>
                                  <m:r>
                                    <a:rPr lang="ka-GE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  <m:r>
                                    <a:rPr lang="ka-GE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β</m:t>
                                  </m:r>
                                  <m:d>
                                    <m:dPr>
                                      <m:ctrlPr>
                                        <a:rPr lang="ru-RU" sz="2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ka-GE" sz="23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n</m:t>
                                      </m:r>
                                    </m:e>
                                  </m:d>
                                  <m: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nary>
                        </m:e>
                      </m:d>
                      <m:r>
                        <a:rPr lang="ka-GE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3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სადაც</a:t>
                </a:r>
                <a:endParaRPr lang="ru-RU" sz="2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a-GE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d>
                        <m:d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a-GE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ka-GE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ka-GE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ka-GE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ka-GE" sz="23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3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d>
                                <m:dPr>
                                  <m:ctrlPr>
                                    <a:rPr lang="ru-RU" sz="2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ka-GE" sz="23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β</m:t>
                                  </m:r>
                                  <m:d>
                                    <m:dPr>
                                      <m:ctrlPr>
                                        <a:rPr lang="ru-RU" sz="2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ka-GE" sz="23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n</m:t>
                                      </m:r>
                                    </m:e>
                                  </m:d>
                                  <m:r>
                                    <a:rPr lang="ka-GE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  <m: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nary>
                          <m:r>
                            <a:rPr lang="ka-GE" sz="23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ru-RU" sz="23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d>
                                <m:dPr>
                                  <m:ctrlPr>
                                    <a:rPr lang="ru-RU" sz="2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e>
                              </m:d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ka-GE" sz="23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  <m:r>
                                    <a:rPr lang="ka-GE" sz="23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β</m:t>
                                  </m:r>
                                  <m:d>
                                    <m:dPr>
                                      <m:ctrlPr>
                                        <a:rPr lang="ru-RU" sz="23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ka-GE" sz="23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n</m:t>
                                      </m:r>
                                    </m:e>
                                  </m:d>
                                  <m:r>
                                    <a:rPr lang="ka-GE" sz="23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nary>
                        </m:e>
                      </m:d>
                      <m:r>
                        <a:rPr lang="ka-GE" sz="23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25" y="296777"/>
                <a:ext cx="8262055" cy="6200800"/>
              </a:xfrm>
              <a:prstGeom prst="rect">
                <a:avLst/>
              </a:prstGeom>
              <a:blipFill rotWithShape="0">
                <a:blip r:embed="rId7"/>
                <a:stretch>
                  <a:fillRect l="-1032" t="-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8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029075" y="2144713"/>
          <a:ext cx="1555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144713"/>
                        <a:ext cx="1555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4282" y="2779987"/>
            <a:ext cx="6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cadNusx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884363" y="2822575"/>
          <a:ext cx="22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822575"/>
                        <a:ext cx="2222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Title 15"/>
          <p:cNvSpPr>
            <a:spLocks noGrp="1"/>
          </p:cNvSpPr>
          <p:nvPr>
            <p:ph type="ctrTitle" idx="4294967295"/>
          </p:nvPr>
        </p:nvSpPr>
        <p:spPr>
          <a:xfrm>
            <a:off x="8443279" y="6165304"/>
            <a:ext cx="428625" cy="292100"/>
          </a:xfrm>
        </p:spPr>
        <p:txBody>
          <a:bodyPr>
            <a:noAutofit/>
          </a:bodyPr>
          <a:lstStyle/>
          <a:p>
            <a:r>
              <a:rPr lang="en-US" sz="3200" dirty="0"/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653992"/>
                <a:ext cx="8548376" cy="5093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ტყებუჩავას საშუალოებში  პირველი ნაწილი ნორლუნდის ლოგარითმული საშუალოების მსგავსია, ხოლო მეორე ნაწილი  რისის საშუალოების მსგავსი.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ეს საშუალოები მოიცავს რისის საშუალოებს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a-GE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β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ka-GE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d>
                    <m:r>
                      <a:rPr lang="ka-GE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ka-GE" sz="2400" dirty="0">
                    <a:solidFill>
                      <a:srgbClr val="000000"/>
                    </a:solidFill>
                    <a:effectLst/>
                    <a:latin typeface="CMR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შემთხვევაში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CMR1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და ნორლუნდის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საშუალოებს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CMR1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solidFill>
                      <a:srgbClr val="000000"/>
                    </a:solidFill>
                    <a:effectLst/>
                    <a:latin typeface="CMR1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ka-GE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ka-GE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a-GE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ka-GE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a-GE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ka-GE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a-GE" sz="2400" dirty="0" smtClean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შემთხვევაში</a:t>
                </a:r>
                <a:r>
                  <a:rPr lang="ka-GE" sz="2400" dirty="0" smtClean="0">
                    <a:solidFill>
                      <a:srgbClr val="000000"/>
                    </a:solidFill>
                    <a:latin typeface="CMR1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ka-GE" sz="2400" dirty="0" smtClean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ტყებუჩავას</a:t>
                </a:r>
                <a:r>
                  <a:rPr lang="ka-GE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a-GE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ka-GE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ka-GE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ka-GE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β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ka-GE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d>
                      </m:sub>
                    </m:sSub>
                    <m:r>
                      <a:rPr lang="ka-GE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a-GE" sz="2400" dirty="0">
                    <a:solidFill>
                      <a:srgbClr val="000000"/>
                    </a:solidFill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საშუალოების გულს აქვს სახე:</a:t>
                </a:r>
                <a:r>
                  <a:rPr lang="ka-GE" sz="24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</m:d>
                        </m:sub>
                      </m:sSub>
                      <m:r>
                        <m:rPr>
                          <m:sty m:val="p"/>
                        </m:rPr>
                        <a:rPr lang="ka-GE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a:rPr lang="ka-GE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ka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ka-GE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ka-GE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β</m:t>
                                  </m:r>
                                  <m:d>
                                    <m:d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ka-GE" sz="2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n</m:t>
                                      </m:r>
                                    </m:e>
                                  </m:d>
                                  <m:r>
                                    <a:rPr lang="ka-GE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  <m: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nary>
                          <m:r>
                            <a:rPr lang="ka-GE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e>
                              </m:d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ka-GE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ka-GE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  <m:r>
                                    <a:rPr lang="ka-GE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β</m:t>
                                  </m:r>
                                  <m:d>
                                    <m:d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ka-GE" sz="2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n</m:t>
                                      </m:r>
                                    </m:e>
                                  </m:d>
                                  <m:r>
                                    <a:rPr lang="ka-GE" sz="2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nary>
                        </m:e>
                      </m:d>
                      <m:r>
                        <a:rPr lang="ka-GE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53992"/>
                <a:ext cx="8548376" cy="5093574"/>
              </a:xfrm>
              <a:prstGeom prst="rect">
                <a:avLst/>
              </a:prstGeom>
              <a:blipFill rotWithShape="0">
                <a:blip r:embed="rId7"/>
                <a:stretch>
                  <a:fillRect l="-1070" t="-5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-1692696" y="76470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19050" y="463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635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2910" y="235743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dirty="0" smtClean="0">
              <a:latin typeface="Sylfaen" pitchFamily="18" charset="0"/>
              <a:ea typeface="Times New Roman" pitchFamily="18" charset="0"/>
              <a:cs typeface="Arial" pitchFamily="34" charset="0"/>
            </a:endParaRPr>
          </a:p>
          <a:p>
            <a:r>
              <a:rPr lang="ka-GE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     </a:t>
            </a:r>
            <a:endParaRPr lang="en-US" dirty="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Title 54"/>
          <p:cNvSpPr>
            <a:spLocks noGrp="1"/>
          </p:cNvSpPr>
          <p:nvPr>
            <p:ph type="ctrTitle"/>
          </p:nvPr>
        </p:nvSpPr>
        <p:spPr>
          <a:xfrm>
            <a:off x="8221652" y="5949280"/>
            <a:ext cx="493752" cy="577196"/>
          </a:xfrm>
        </p:spPr>
        <p:txBody>
          <a:bodyPr>
            <a:noAutofit/>
          </a:bodyPr>
          <a:lstStyle/>
          <a:p>
            <a:r>
              <a:rPr lang="en-US" sz="3200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62119" y="4100621"/>
                <a:ext cx="8353285" cy="1611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a-GE" sz="32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ცნობილია,რომ     </a:t>
                </a:r>
                <a14:m>
                  <m:oMath xmlns:m="http://schemas.openxmlformats.org/officeDocument/2006/math"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sz="32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-თვის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a-GE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3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a-GE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ka-GE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ka-GE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  <m:sSub>
                              <m:sSubPr>
                                <m:ctrlPr>
                                  <a:rPr lang="ru-RU" sz="3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a-GE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ka-GE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ka-GE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ka-GE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ka-GE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ka-GE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a-GE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ka-GE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ka-GE" sz="32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მაშინ ადგილი აქვს ზომით კრებადობასაც.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19" y="4100621"/>
                <a:ext cx="8353285" cy="1611980"/>
              </a:xfrm>
              <a:prstGeom prst="rect">
                <a:avLst/>
              </a:prstGeom>
              <a:blipFill rotWithShape="0">
                <a:blip r:embed="rId7"/>
                <a:stretch>
                  <a:fillRect l="-1823" t="-4545"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357" y="408343"/>
                <a:ext cx="8353285" cy="3376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3100" dirty="0">
                    <a:solidFill>
                      <a:srgbClr val="000000"/>
                    </a:solidFill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ორმაგი ფურიეს მწკრივების რისის ლოგარითმული საშუალოები განიმარტება შემდეგნაირად</a:t>
                </a:r>
                <a:r>
                  <a:rPr lang="ka-GE" sz="3100" dirty="0" smtClean="0">
                    <a:solidFill>
                      <a:srgbClr val="000000"/>
                    </a:solidFill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31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3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ka-GE" sz="3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ka-GE" sz="3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°</m:t>
                          </m:r>
                          <m:sSub>
                            <m:sSubPr>
                              <m:ctrlPr>
                                <a:rPr lang="ru-RU" sz="3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3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ka-GE" sz="3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ka-GE" sz="3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ka-GE" sz="3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a-GE" sz="3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ru-RU" sz="3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ka-GE" sz="3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ru-RU" sz="3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ru-RU" sz="3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3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ru-RU" sz="3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nary>
                        <m:naryPr>
                          <m:chr m:val="∑"/>
                          <m:ctrlPr>
                            <a:rPr lang="ru-RU" sz="3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ka-GE" sz="3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ka-GE" sz="3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ka-GE" sz="3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ru-RU" sz="3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ka-GE" sz="3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ka-GE" sz="3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ka-GE" sz="3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3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3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sz="3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ka-GE" sz="3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ka-GE" sz="3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ka-GE" sz="3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  <m:r>
                        <a:rPr lang="ka-GE" sz="31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3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7" y="408343"/>
                <a:ext cx="8353285" cy="3376374"/>
              </a:xfrm>
              <a:prstGeom prst="rect">
                <a:avLst/>
              </a:prstGeom>
              <a:blipFill rotWithShape="0">
                <a:blip r:embed="rId8"/>
                <a:stretch>
                  <a:fillRect l="-1825" t="-1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19050" y="463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635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2910" y="235743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dirty="0" smtClean="0">
              <a:latin typeface="Sylfaen" pitchFamily="18" charset="0"/>
              <a:ea typeface="Times New Roman" pitchFamily="18" charset="0"/>
              <a:cs typeface="Arial" pitchFamily="34" charset="0"/>
            </a:endParaRPr>
          </a:p>
          <a:p>
            <a:r>
              <a:rPr lang="ka-GE" dirty="0" smtClean="0">
                <a:latin typeface="Sylfaen" pitchFamily="18" charset="0"/>
                <a:ea typeface="Times New Roman" pitchFamily="18" charset="0"/>
                <a:cs typeface="Arial" pitchFamily="34" charset="0"/>
              </a:rPr>
              <a:t>     </a:t>
            </a:r>
            <a:endParaRPr lang="en-US" dirty="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Title 54"/>
          <p:cNvSpPr>
            <a:spLocks noGrp="1"/>
          </p:cNvSpPr>
          <p:nvPr>
            <p:ph type="ctrTitle"/>
          </p:nvPr>
        </p:nvSpPr>
        <p:spPr>
          <a:xfrm>
            <a:off x="8221652" y="5949280"/>
            <a:ext cx="493752" cy="577196"/>
          </a:xfrm>
        </p:spPr>
        <p:txBody>
          <a:bodyPr>
            <a:noAutofit/>
          </a:bodyPr>
          <a:lstStyle/>
          <a:p>
            <a:r>
              <a:rPr lang="en-US" sz="32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81050" y="3766695"/>
                <a:ext cx="8113261" cy="218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3200" dirty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მათ დაადგინეს,რომ იმ </a:t>
                </a:r>
                <a14:m>
                  <m:oMath xmlns:m="http://schemas.openxmlformats.org/officeDocument/2006/math"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a-GE" sz="32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რომლებისთვისაც ადგილი აქვს </a:t>
                </a:r>
                <a14:m>
                  <m:oMath xmlns:m="http://schemas.openxmlformats.org/officeDocument/2006/math"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ka-GE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ka-GE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ka-GE" sz="3200" dirty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-კენ  ზომით კრებადობას, არის ბერის I კატეგორიის სიმრავლე</a:t>
                </a:r>
                <a:r>
                  <a:rPr lang="ka-GE" sz="3200" dirty="0" smtClean="0">
                    <a:effectLst/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50" y="3766695"/>
                <a:ext cx="8113261" cy="2182585"/>
              </a:xfrm>
              <a:prstGeom prst="rect">
                <a:avLst/>
              </a:prstGeom>
              <a:blipFill rotWithShape="0">
                <a:blip r:embed="rId6"/>
                <a:stretch>
                  <a:fillRect l="-1955" t="-2793" b="-83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89501" y="570593"/>
                <a:ext cx="8530361" cy="2729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ka-GE" sz="3000" dirty="0" smtClean="0">
                    <a:latin typeface="Sylfaen" panose="010A050205030603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2006 წელს გატი-გოგინავა-ტყებუჩავას მიერ განხილული იყო შემდეგი სახის საშუალოები:</a:t>
                </a:r>
                <a:endParaRPr lang="ru-RU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ka-GE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ka-GE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°</m:t>
                          </m:r>
                          <m:sSub>
                            <m:sSubPr>
                              <m:ctrlPr>
                                <a:rPr lang="ru-R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ka-GE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ka-GE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ka-GE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a-GE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ru-R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ka-GE" sz="3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ru-R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ru-RU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3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ru-RU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nary>
                        <m:naryPr>
                          <m:chr m:val="∑"/>
                          <m:ctrlPr>
                            <a:rPr lang="ru-R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ka-GE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ka-GE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ka-GE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ka-GE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ru-R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ka-GE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ka-GE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ka-GE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3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a-GE" sz="3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ka-GE" sz="3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ka-GE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ka-GE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ru-RU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ka-GE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)(</m:t>
                                  </m:r>
                                  <m:r>
                                    <a:rPr lang="ka-GE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ka-GE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ka-GE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ka-GE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ru-RU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01" y="570593"/>
                <a:ext cx="8530361" cy="2729080"/>
              </a:xfrm>
              <a:prstGeom prst="rect">
                <a:avLst/>
              </a:prstGeom>
              <a:blipFill rotWithShape="0">
                <a:blip r:embed="rId7"/>
                <a:stretch>
                  <a:fillRect l="-1716" t="-22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1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2268</TotalTime>
  <Words>225</Words>
  <Application>Microsoft Office PowerPoint</Application>
  <PresentationFormat>Экран (4:3)</PresentationFormat>
  <Paragraphs>133</Paragraphs>
  <Slides>16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AcadNusx</vt:lpstr>
      <vt:lpstr>Arial</vt:lpstr>
      <vt:lpstr>Calibri</vt:lpstr>
      <vt:lpstr>Cambria Math</vt:lpstr>
      <vt:lpstr>CMMI10</vt:lpstr>
      <vt:lpstr>CMR10</vt:lpstr>
      <vt:lpstr>CMR8</vt:lpstr>
      <vt:lpstr>Sylfaen</vt:lpstr>
      <vt:lpstr>Times New Roman</vt:lpstr>
      <vt:lpstr>Verdana</vt:lpstr>
      <vt:lpstr>Wingdings</vt:lpstr>
      <vt:lpstr>Wingdings 2</vt:lpstr>
      <vt:lpstr>Aspect</vt:lpstr>
      <vt:lpstr>Equation</vt:lpstr>
      <vt:lpstr>  ივ.    ჯავახიშვილის    თბილისის     სახელმწიფო უნივერსიტეტი   მათემატიკის      დეპარტამენტი   ლაშა ბარამიძე   „ფურიეს მწკრივების ლოგარითმული საშუალოების შეჯამებადობის შესახებ’’ 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გმადლობთ ყურადღებისთვის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nona.barbakadze</dc:creator>
  <cp:lastModifiedBy>lasha</cp:lastModifiedBy>
  <cp:revision>366</cp:revision>
  <dcterms:created xsi:type="dcterms:W3CDTF">2013-01-31T07:30:12Z</dcterms:created>
  <dcterms:modified xsi:type="dcterms:W3CDTF">2016-01-23T06:34:56Z</dcterms:modified>
</cp:coreProperties>
</file>