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80" r:id="rId4"/>
    <p:sldId id="288" r:id="rId5"/>
    <p:sldId id="259" r:id="rId6"/>
    <p:sldId id="257" r:id="rId7"/>
    <p:sldId id="289" r:id="rId8"/>
    <p:sldId id="290" r:id="rId9"/>
    <p:sldId id="302" r:id="rId10"/>
    <p:sldId id="303" r:id="rId11"/>
    <p:sldId id="304" r:id="rId12"/>
    <p:sldId id="282" r:id="rId13"/>
    <p:sldId id="314" r:id="rId14"/>
    <p:sldId id="285" r:id="rId15"/>
    <p:sldId id="315" r:id="rId16"/>
    <p:sldId id="316" r:id="rId17"/>
    <p:sldId id="317" r:id="rId18"/>
    <p:sldId id="287" r:id="rId19"/>
    <p:sldId id="27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716" autoAdjust="0"/>
  </p:normalViewPr>
  <p:slideViewPr>
    <p:cSldViewPr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782475820659393E-2"/>
          <c:y val="6.5289442986293383E-2"/>
          <c:w val="0.61684716040929666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v>ექსპერიმენტული</c:v>
          </c:tx>
          <c:spPr>
            <a:ln w="28575">
              <a:noFill/>
            </a:ln>
          </c:spPr>
          <c:xVal>
            <c:numRef>
              <c:f>tso!$P$2:$P$11</c:f>
              <c:numCache>
                <c:formatCode>General</c:formatCode>
                <c:ptCount val="10"/>
                <c:pt idx="0">
                  <c:v>1082.2510822510822</c:v>
                </c:pt>
                <c:pt idx="1">
                  <c:v>2161.69476869866</c:v>
                </c:pt>
                <c:pt idx="2">
                  <c:v>3229.9741602067184</c:v>
                </c:pt>
                <c:pt idx="3">
                  <c:v>4287.5211696357755</c:v>
                </c:pt>
                <c:pt idx="4">
                  <c:v>5338.0820911616311</c:v>
                </c:pt>
                <c:pt idx="5">
                  <c:v>6380.3668455721527</c:v>
                </c:pt>
                <c:pt idx="6">
                  <c:v>7399.580295805622</c:v>
                </c:pt>
                <c:pt idx="7">
                  <c:v>8424.6140263083853</c:v>
                </c:pt>
                <c:pt idx="8">
                  <c:v>9444.8505730190845</c:v>
                </c:pt>
                <c:pt idx="9">
                  <c:v>10420.118330863765</c:v>
                </c:pt>
              </c:numCache>
            </c:numRef>
          </c:xVal>
          <c:yVal>
            <c:numRef>
              <c:f>tso!$R$2:$R$11</c:f>
              <c:numCache>
                <c:formatCode>General</c:formatCode>
                <c:ptCount val="10"/>
                <c:pt idx="0">
                  <c:v>12.69620270541075</c:v>
                </c:pt>
                <c:pt idx="1">
                  <c:v>15.619158760538761</c:v>
                </c:pt>
                <c:pt idx="2">
                  <c:v>21.718390951020755</c:v>
                </c:pt>
                <c:pt idx="3">
                  <c:v>30.675762338049953</c:v>
                </c:pt>
                <c:pt idx="4">
                  <c:v>41.178205412596249</c:v>
                </c:pt>
                <c:pt idx="5">
                  <c:v>56.317064021645315</c:v>
                </c:pt>
                <c:pt idx="6">
                  <c:v>72.317821058038163</c:v>
                </c:pt>
                <c:pt idx="7">
                  <c:v>93.75870882520482</c:v>
                </c:pt>
                <c:pt idx="8">
                  <c:v>119.94859112236681</c:v>
                </c:pt>
                <c:pt idx="9">
                  <c:v>149.84413735500877</c:v>
                </c:pt>
              </c:numCache>
            </c:numRef>
          </c:yVal>
          <c:smooth val="0"/>
        </c:ser>
        <c:ser>
          <c:idx val="1"/>
          <c:order val="1"/>
          <c:tx>
            <c:v>ვან-დეემტერი</c:v>
          </c:tx>
          <c:spPr>
            <a:ln w="28575">
              <a:noFill/>
            </a:ln>
          </c:spPr>
          <c:xVal>
            <c:numRef>
              <c:f>tso!$P$2:$P$11</c:f>
              <c:numCache>
                <c:formatCode>General</c:formatCode>
                <c:ptCount val="10"/>
                <c:pt idx="0">
                  <c:v>1082.2510822510822</c:v>
                </c:pt>
                <c:pt idx="1">
                  <c:v>2161.69476869866</c:v>
                </c:pt>
                <c:pt idx="2">
                  <c:v>3229.9741602067184</c:v>
                </c:pt>
                <c:pt idx="3">
                  <c:v>4287.5211696357755</c:v>
                </c:pt>
                <c:pt idx="4">
                  <c:v>5338.0820911616311</c:v>
                </c:pt>
                <c:pt idx="5">
                  <c:v>6380.3668455721527</c:v>
                </c:pt>
                <c:pt idx="6">
                  <c:v>7399.580295805622</c:v>
                </c:pt>
                <c:pt idx="7">
                  <c:v>8424.6140263083853</c:v>
                </c:pt>
                <c:pt idx="8">
                  <c:v>9444.8505730190845</c:v>
                </c:pt>
                <c:pt idx="9">
                  <c:v>10420.118330863765</c:v>
                </c:pt>
              </c:numCache>
            </c:numRef>
          </c:xVal>
          <c:yVal>
            <c:numRef>
              <c:f>tso!$Z$2:$Z$11</c:f>
              <c:numCache>
                <c:formatCode>General</c:formatCode>
                <c:ptCount val="10"/>
                <c:pt idx="0">
                  <c:v>17.460361557922084</c:v>
                </c:pt>
                <c:pt idx="1">
                  <c:v>5.3838505848793758</c:v>
                </c:pt>
                <c:pt idx="2">
                  <c:v>14.869213871069775</c:v>
                </c:pt>
                <c:pt idx="3">
                  <c:v>29.561402841386048</c:v>
                </c:pt>
                <c:pt idx="4">
                  <c:v>46.271706018005425</c:v>
                </c:pt>
                <c:pt idx="5">
                  <c:v>63.905017351892212</c:v>
                </c:pt>
                <c:pt idx="6">
                  <c:v>81.736625465171002</c:v>
                </c:pt>
                <c:pt idx="7">
                  <c:v>100.04201719066592</c:v>
                </c:pt>
                <c:pt idx="8">
                  <c:v>118.51195870865415</c:v>
                </c:pt>
                <c:pt idx="9">
                  <c:v>136.33352596151468</c:v>
                </c:pt>
              </c:numCache>
            </c:numRef>
          </c:yVal>
          <c:smooth val="0"/>
        </c:ser>
        <c:ser>
          <c:idx val="2"/>
          <c:order val="2"/>
          <c:tx>
            <c:v>ნოქსი</c:v>
          </c:tx>
          <c:spPr>
            <a:ln w="28575">
              <a:noFill/>
            </a:ln>
          </c:spPr>
          <c:xVal>
            <c:numRef>
              <c:f>tso!$P$2:$P$11</c:f>
              <c:numCache>
                <c:formatCode>General</c:formatCode>
                <c:ptCount val="10"/>
                <c:pt idx="0">
                  <c:v>1082.2510822510822</c:v>
                </c:pt>
                <c:pt idx="1">
                  <c:v>2161.69476869866</c:v>
                </c:pt>
                <c:pt idx="2">
                  <c:v>3229.9741602067184</c:v>
                </c:pt>
                <c:pt idx="3">
                  <c:v>4287.5211696357755</c:v>
                </c:pt>
                <c:pt idx="4">
                  <c:v>5338.0820911616311</c:v>
                </c:pt>
                <c:pt idx="5">
                  <c:v>6380.3668455721527</c:v>
                </c:pt>
                <c:pt idx="6">
                  <c:v>7399.580295805622</c:v>
                </c:pt>
                <c:pt idx="7">
                  <c:v>8424.6140263083853</c:v>
                </c:pt>
                <c:pt idx="8">
                  <c:v>9444.8505730190845</c:v>
                </c:pt>
                <c:pt idx="9">
                  <c:v>10420.118330863765</c:v>
                </c:pt>
              </c:numCache>
            </c:numRef>
          </c:xVal>
          <c:yVal>
            <c:numRef>
              <c:f>tso!$AH$2:$AH$11</c:f>
              <c:numCache>
                <c:formatCode>General</c:formatCode>
                <c:ptCount val="10"/>
                <c:pt idx="0">
                  <c:v>17.336996897276332</c:v>
                </c:pt>
                <c:pt idx="1">
                  <c:v>6.7395841324370025</c:v>
                </c:pt>
                <c:pt idx="2">
                  <c:v>15.007732968524159</c:v>
                </c:pt>
                <c:pt idx="3">
                  <c:v>28.74059912255268</c:v>
                </c:pt>
                <c:pt idx="4">
                  <c:v>44.984116312554775</c:v>
                </c:pt>
                <c:pt idx="5">
                  <c:v>62.602724161742799</c:v>
                </c:pt>
                <c:pt idx="6">
                  <c:v>80.790923086723069</c:v>
                </c:pt>
                <c:pt idx="7">
                  <c:v>99.768891414243981</c:v>
                </c:pt>
                <c:pt idx="8">
                  <c:v>119.17491674671834</c:v>
                </c:pt>
                <c:pt idx="9">
                  <c:v>138.10565715946763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98584"/>
        <c:axId val="157493488"/>
      </c:scatterChart>
      <c:valAx>
        <c:axId val="15749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493488"/>
        <c:crosses val="autoZero"/>
        <c:crossBetween val="midCat"/>
      </c:valAx>
      <c:valAx>
        <c:axId val="15749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4985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ექსპერიმენტული</c:v>
          </c:tx>
          <c:spPr>
            <a:ln w="28575">
              <a:noFill/>
            </a:ln>
          </c:spPr>
          <c:xVal>
            <c:numRef>
              <c:f>TSO!$P$2:$P$11</c:f>
              <c:numCache>
                <c:formatCode>General</c:formatCode>
                <c:ptCount val="10"/>
                <c:pt idx="0">
                  <c:v>1084.6986978192133</c:v>
                </c:pt>
                <c:pt idx="1">
                  <c:v>2168.2275736969709</c:v>
                </c:pt>
                <c:pt idx="2">
                  <c:v>3248.7299090420606</c:v>
                </c:pt>
                <c:pt idx="3">
                  <c:v>4325.6898393871361</c:v>
                </c:pt>
                <c:pt idx="4">
                  <c:v>5399.9470805186111</c:v>
                </c:pt>
                <c:pt idx="5">
                  <c:v>6437.8649464691534</c:v>
                </c:pt>
                <c:pt idx="6">
                  <c:v>7483.9768056590829</c:v>
                </c:pt>
                <c:pt idx="7">
                  <c:v>8538.6013087968076</c:v>
                </c:pt>
                <c:pt idx="8">
                  <c:v>9561.1252297060328</c:v>
                </c:pt>
                <c:pt idx="9">
                  <c:v>10598.834128245893</c:v>
                </c:pt>
              </c:numCache>
            </c:numRef>
          </c:xVal>
          <c:yVal>
            <c:numRef>
              <c:f>TSO!$R$2:$R$11</c:f>
              <c:numCache>
                <c:formatCode>General</c:formatCode>
                <c:ptCount val="10"/>
                <c:pt idx="0">
                  <c:v>10.295468699284623</c:v>
                </c:pt>
                <c:pt idx="1">
                  <c:v>10.7736901157114</c:v>
                </c:pt>
                <c:pt idx="2">
                  <c:v>11.294083775701063</c:v>
                </c:pt>
                <c:pt idx="3">
                  <c:v>11.556567141851614</c:v>
                </c:pt>
                <c:pt idx="4">
                  <c:v>11.904937883423765</c:v>
                </c:pt>
                <c:pt idx="5">
                  <c:v>12.457935413119056</c:v>
                </c:pt>
                <c:pt idx="6">
                  <c:v>13.226135537555354</c:v>
                </c:pt>
                <c:pt idx="7">
                  <c:v>12.942711794140218</c:v>
                </c:pt>
                <c:pt idx="8">
                  <c:v>13.260222444603189</c:v>
                </c:pt>
                <c:pt idx="9">
                  <c:v>14.351263309132037</c:v>
                </c:pt>
              </c:numCache>
            </c:numRef>
          </c:yVal>
          <c:smooth val="0"/>
        </c:ser>
        <c:ser>
          <c:idx val="1"/>
          <c:order val="1"/>
          <c:tx>
            <c:v>ვან-დეემტერი</c:v>
          </c:tx>
          <c:spPr>
            <a:ln w="28575">
              <a:noFill/>
            </a:ln>
          </c:spPr>
          <c:xVal>
            <c:numRef>
              <c:f>TSO!$P$2:$P$11</c:f>
              <c:numCache>
                <c:formatCode>General</c:formatCode>
                <c:ptCount val="10"/>
                <c:pt idx="0">
                  <c:v>1084.6986978192133</c:v>
                </c:pt>
                <c:pt idx="1">
                  <c:v>2168.2275736969709</c:v>
                </c:pt>
                <c:pt idx="2">
                  <c:v>3248.7299090420606</c:v>
                </c:pt>
                <c:pt idx="3">
                  <c:v>4325.6898393871361</c:v>
                </c:pt>
                <c:pt idx="4">
                  <c:v>5399.9470805186111</c:v>
                </c:pt>
                <c:pt idx="5">
                  <c:v>6437.8649464691534</c:v>
                </c:pt>
                <c:pt idx="6">
                  <c:v>7483.9768056590829</c:v>
                </c:pt>
                <c:pt idx="7">
                  <c:v>8538.6013087968076</c:v>
                </c:pt>
                <c:pt idx="8">
                  <c:v>9561.1252297060328</c:v>
                </c:pt>
                <c:pt idx="9">
                  <c:v>10598.834128245893</c:v>
                </c:pt>
              </c:numCache>
            </c:numRef>
          </c:xVal>
          <c:yVal>
            <c:numRef>
              <c:f>TSO!$Z$2:$Z$11</c:f>
              <c:numCache>
                <c:formatCode>General</c:formatCode>
                <c:ptCount val="10"/>
                <c:pt idx="0">
                  <c:v>10.308231852487658</c:v>
                </c:pt>
                <c:pt idx="1">
                  <c:v>10.768180408185213</c:v>
                </c:pt>
                <c:pt idx="2">
                  <c:v>11.196189579589982</c:v>
                </c:pt>
                <c:pt idx="3">
                  <c:v>11.615157111395847</c:v>
                </c:pt>
                <c:pt idx="4">
                  <c:v>12.030022737890958</c:v>
                </c:pt>
                <c:pt idx="5">
                  <c:v>12.429394225518269</c:v>
                </c:pt>
                <c:pt idx="6">
                  <c:v>12.831079240418365</c:v>
                </c:pt>
                <c:pt idx="7">
                  <c:v>13.235493492226141</c:v>
                </c:pt>
                <c:pt idx="8">
                  <c:v>13.627249998103874</c:v>
                </c:pt>
                <c:pt idx="9">
                  <c:v>14.024576780122107</c:v>
                </c:pt>
              </c:numCache>
            </c:numRef>
          </c:yVal>
          <c:smooth val="0"/>
        </c:ser>
        <c:ser>
          <c:idx val="2"/>
          <c:order val="2"/>
          <c:tx>
            <c:v>ნოქსი</c:v>
          </c:tx>
          <c:spPr>
            <a:ln w="28575">
              <a:noFill/>
            </a:ln>
          </c:spPr>
          <c:xVal>
            <c:numRef>
              <c:f>TSO!$P$2:$P$11</c:f>
              <c:numCache>
                <c:formatCode>General</c:formatCode>
                <c:ptCount val="10"/>
                <c:pt idx="0">
                  <c:v>1084.6986978192133</c:v>
                </c:pt>
                <c:pt idx="1">
                  <c:v>2168.2275736969709</c:v>
                </c:pt>
                <c:pt idx="2">
                  <c:v>3248.7299090420606</c:v>
                </c:pt>
                <c:pt idx="3">
                  <c:v>4325.6898393871361</c:v>
                </c:pt>
                <c:pt idx="4">
                  <c:v>5399.9470805186111</c:v>
                </c:pt>
                <c:pt idx="5">
                  <c:v>6437.8649464691534</c:v>
                </c:pt>
                <c:pt idx="6">
                  <c:v>7483.9768056590829</c:v>
                </c:pt>
                <c:pt idx="7">
                  <c:v>8538.6013087968076</c:v>
                </c:pt>
                <c:pt idx="8">
                  <c:v>9561.1252297060328</c:v>
                </c:pt>
                <c:pt idx="9">
                  <c:v>10598.834128245893</c:v>
                </c:pt>
              </c:numCache>
            </c:numRef>
          </c:xVal>
          <c:yVal>
            <c:numRef>
              <c:f>TSO!$AH$2:$AH$11</c:f>
              <c:numCache>
                <c:formatCode>General</c:formatCode>
                <c:ptCount val="10"/>
                <c:pt idx="0">
                  <c:v>10.425868498349569</c:v>
                </c:pt>
                <c:pt idx="1">
                  <c:v>10.502835615337373</c:v>
                </c:pt>
                <c:pt idx="2">
                  <c:v>11.075504866063524</c:v>
                </c:pt>
                <c:pt idx="3">
                  <c:v>11.638962453077442</c:v>
                </c:pt>
                <c:pt idx="4">
                  <c:v>12.141633459201202</c:v>
                </c:pt>
                <c:pt idx="5">
                  <c:v>12.570160623904016</c:v>
                </c:pt>
                <c:pt idx="6">
                  <c:v>12.951886434769921</c:v>
                </c:pt>
                <c:pt idx="7">
                  <c:v>13.292847970853114</c:v>
                </c:pt>
                <c:pt idx="8">
                  <c:v>13.587288581416367</c:v>
                </c:pt>
                <c:pt idx="9">
                  <c:v>13.854645416373485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806840"/>
        <c:axId val="203801352"/>
      </c:scatterChart>
      <c:valAx>
        <c:axId val="20380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801352"/>
        <c:crosses val="autoZero"/>
        <c:crossBetween val="midCat"/>
      </c:valAx>
      <c:valAx>
        <c:axId val="203801352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80684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19379"/>
            <a:ext cx="579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ივანე ჯავახიშვილის თბილისის სახელმწიფო უნივერსიტეტის ზუსტ და საბუნებისმეტყველო მეცნიერებათა ფაკულტეტის სტუდენტი </a:t>
            </a:r>
            <a:br>
              <a:rPr lang="ka-G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ka-G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ლია ბეჟიტაშვილი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290\AppData\Local\Temp\Rar$DRa0.839\TS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2292873" cy="1905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209800"/>
            <a:ext cx="6858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rgbClr val="FF0000"/>
                </a:solidFill>
              </a:rPr>
              <a:t>ზოგიერთი ქირალური ნივთიერებების ენანტიომერების დაყოფა ულტრამაღალეფექტურ </a:t>
            </a:r>
            <a:r>
              <a:rPr lang="ka-GE" sz="2200" b="1" dirty="0">
                <a:solidFill>
                  <a:srgbClr val="FF0000"/>
                </a:solidFill>
              </a:rPr>
              <a:t>სითხურ ქრომატოგრაფიაში, </a:t>
            </a:r>
            <a:endParaRPr lang="ka-GE" sz="2200" b="1" dirty="0" smtClean="0">
              <a:solidFill>
                <a:srgbClr val="FF0000"/>
              </a:solidFill>
            </a:endParaRPr>
          </a:p>
          <a:p>
            <a:pPr algn="ctr"/>
            <a:r>
              <a:rPr lang="ka-GE" sz="2200" b="1" dirty="0" smtClean="0">
                <a:solidFill>
                  <a:srgbClr val="FF0000"/>
                </a:solidFill>
              </a:rPr>
              <a:t>ზედაპირულად ფოროვანი სილიკაგელის საფუძველზე მომზადებული ქირალური სტაციონალური ფაზების და მოძრავ ფაზად მეთანოლის გამოყენებით</a:t>
            </a:r>
            <a:r>
              <a:rPr lang="ka-GE" sz="2200" b="1" dirty="0">
                <a:solidFill>
                  <a:srgbClr val="FF0000"/>
                </a:solidFill>
              </a:rPr>
              <a:t> 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038" y="5105400"/>
            <a:ext cx="190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ხელმძღვანელი: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5105863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ქიმიის </a:t>
            </a:r>
            <a:r>
              <a:rPr lang="ka-GE" dirty="0"/>
              <a:t>მეცნიერებათა დოქტორი, </a:t>
            </a:r>
            <a:r>
              <a:rPr lang="ka-GE" dirty="0" smtClean="0"/>
              <a:t>პროფესორი</a:t>
            </a:r>
            <a:r>
              <a:rPr lang="ka-GE" dirty="0"/>
              <a:t>, საქართველოს </a:t>
            </a:r>
            <a:r>
              <a:rPr lang="ka-GE" dirty="0" smtClean="0"/>
              <a:t>მეცნიერებათა </a:t>
            </a:r>
            <a:r>
              <a:rPr lang="ka-GE" dirty="0"/>
              <a:t>ეროვნული აკადემიის აკადემიკოსი </a:t>
            </a:r>
            <a:r>
              <a:rPr lang="ka-GE" b="1" dirty="0" smtClean="0"/>
              <a:t>ბეჟან ჟანკვეტაძე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02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ვან-დეემტერის მრუდი</a:t>
            </a:r>
            <a:r>
              <a:rPr lang="en-US" b="1" dirty="0" smtClean="0"/>
              <a:t> </a:t>
            </a:r>
            <a:r>
              <a:rPr lang="ka-GE" b="1" dirty="0"/>
              <a:t>სვეტისთვის </a:t>
            </a:r>
            <a:r>
              <a:rPr lang="en-US" b="1" dirty="0" smtClean="0">
                <a:solidFill>
                  <a:srgbClr val="FF0000"/>
                </a:solidFill>
              </a:rPr>
              <a:t>SP-6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10%  </a:t>
            </a:r>
            <a:r>
              <a:rPr lang="en-US" b="1" dirty="0">
                <a:solidFill>
                  <a:srgbClr val="FF0000"/>
                </a:solidFill>
              </a:rPr>
              <a:t>3.6u  200 Å (</a:t>
            </a:r>
            <a:r>
              <a:rPr lang="en-US" b="1" dirty="0" smtClean="0">
                <a:solidFill>
                  <a:srgbClr val="FF0000"/>
                </a:solidFill>
              </a:rPr>
              <a:t>63782)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262" y="56013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sz="1400" dirty="0" err="1" smtClean="0"/>
              <a:t>µm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997432" y="3657600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</a:t>
            </a:r>
            <a:r>
              <a:rPr lang="en-US" sz="1200" dirty="0" err="1"/>
              <a:t>µm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92732" y="100343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 Hz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7432" y="290894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sz="1600" dirty="0"/>
              <a:t> </a:t>
            </a:r>
            <a:r>
              <a:rPr lang="en-US" sz="1200" dirty="0" smtClean="0"/>
              <a:t>um/sec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7391400" y="560138"/>
            <a:ext cx="1447800" cy="674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TSO</a:t>
            </a:r>
            <a:endParaRPr lang="en-US" b="1" u="sng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719857"/>
              </p:ext>
            </p:extLst>
          </p:nvPr>
        </p:nvGraphicFramePr>
        <p:xfrm>
          <a:off x="228600" y="724738"/>
          <a:ext cx="5562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995560"/>
              </p:ext>
            </p:extLst>
          </p:nvPr>
        </p:nvGraphicFramePr>
        <p:xfrm>
          <a:off x="3733800" y="3842266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39000" y="609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 um/sec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3962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80 Hz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974" y="180173"/>
            <a:ext cx="761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აქ მოცემულია თეორიული თეფშების რიცხი გაანგარიშებული 1 მეტრზე სვეტისთვის:</a:t>
            </a:r>
            <a:r>
              <a:rPr lang="en-US" sz="2000" dirty="0" smtClean="0"/>
              <a:t> -</a:t>
            </a:r>
            <a:r>
              <a:rPr lang="en-US" sz="2000" b="1" dirty="0">
                <a:solidFill>
                  <a:srgbClr val="FF0000"/>
                </a:solidFill>
              </a:rPr>
              <a:t> SP-6 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2%  3.6u  200 Å (63666) 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06965"/>
              </p:ext>
            </p:extLst>
          </p:nvPr>
        </p:nvGraphicFramePr>
        <p:xfrm>
          <a:off x="685808" y="2133599"/>
          <a:ext cx="7636576" cy="4478193"/>
        </p:xfrm>
        <a:graphic>
          <a:graphicData uri="http://schemas.openxmlformats.org/drawingml/2006/table">
            <a:tbl>
              <a:tblPr/>
              <a:tblGrid>
                <a:gridCol w="761992"/>
                <a:gridCol w="228600"/>
                <a:gridCol w="1447800"/>
                <a:gridCol w="1600200"/>
                <a:gridCol w="1752600"/>
                <a:gridCol w="1746607"/>
                <a:gridCol w="98777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ml/min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115841.5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112567.4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123141.6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111764.4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69267.13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77739.34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128111.3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112752.3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38958.16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47496.42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118822.3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105270.5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24184.5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30980.02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113574.3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99136.78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17273.33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20956.13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108137.6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92968.07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12503.32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14813.17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104306.9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9484.147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11256.59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99492.81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83982.37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7469.25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8625.636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96246.56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82844.66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6029.795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7161.768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93266.16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81105.35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834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4473.624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4511.755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88275.6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76448.89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59361" y="12192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MeOH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67378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Hz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67378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0 Hz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39" y="0"/>
            <a:ext cx="776244" cy="6586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47533" y="896686"/>
            <a:ext cx="914400" cy="3316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974" y="180173"/>
            <a:ext cx="761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აქ მოცემულია თეორიული თეფშების რიცხი გაანგარიშებული 1 მეტრზე სვეტისთვის:</a:t>
            </a:r>
            <a:r>
              <a:rPr lang="en-US" sz="2000" dirty="0" smtClean="0"/>
              <a:t> -</a:t>
            </a:r>
            <a:r>
              <a:rPr lang="en-US" sz="2000" b="1" dirty="0">
                <a:solidFill>
                  <a:srgbClr val="FF0000"/>
                </a:solidFill>
              </a:rPr>
              <a:t> SP-6  </a:t>
            </a:r>
            <a:r>
              <a:rPr lang="en-US" sz="2000" b="1" dirty="0" smtClean="0">
                <a:solidFill>
                  <a:srgbClr val="FF0000"/>
                </a:solidFill>
              </a:rPr>
              <a:t>10%  </a:t>
            </a:r>
            <a:r>
              <a:rPr lang="en-US" sz="2000" b="1" dirty="0">
                <a:solidFill>
                  <a:srgbClr val="FF0000"/>
                </a:solidFill>
              </a:rPr>
              <a:t>3.6u  200 Å (</a:t>
            </a:r>
            <a:r>
              <a:rPr lang="en-US" sz="2000" b="1" dirty="0" smtClean="0">
                <a:solidFill>
                  <a:srgbClr val="FF0000"/>
                </a:solidFill>
              </a:rPr>
              <a:t>63782) 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85911"/>
              </p:ext>
            </p:extLst>
          </p:nvPr>
        </p:nvGraphicFramePr>
        <p:xfrm>
          <a:off x="685808" y="2133599"/>
          <a:ext cx="7636576" cy="4478193"/>
        </p:xfrm>
        <a:graphic>
          <a:graphicData uri="http://schemas.openxmlformats.org/drawingml/2006/table">
            <a:tbl>
              <a:tblPr/>
              <a:tblGrid>
                <a:gridCol w="761992"/>
                <a:gridCol w="228600"/>
                <a:gridCol w="1447800"/>
                <a:gridCol w="1600200"/>
                <a:gridCol w="1752600"/>
                <a:gridCol w="1746607"/>
                <a:gridCol w="98777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ml/min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92980.92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78763.71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127432.2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97130.11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62332.53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64023.93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130573.5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92818.71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36834.85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46043.93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88541.93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23686.43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32599.03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116498.2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86530.89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16401.25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24284.69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110956.3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83998.76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11791.79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17756.61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105391.8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80270.12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9521.676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13827.85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98899.75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75607.87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7328.503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10665.68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96896.51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77263.56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5760.249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8336.905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95249.12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75413.52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834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4776.72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6673.601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88887.84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69680.28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59361" y="12192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MeOH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67378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Hz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67378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0 Hz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47533" y="896686"/>
            <a:ext cx="914400" cy="3316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0"/>
            <a:ext cx="776244" cy="658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შედარება ქირალური სელექტორის დაფენილობის ხარისხის</a:t>
            </a:r>
            <a:r>
              <a:rPr lang="en-US" dirty="0" smtClean="0"/>
              <a:t> </a:t>
            </a:r>
            <a:r>
              <a:rPr lang="ka-GE" dirty="0" smtClean="0"/>
              <a:t>მიხედვით </a:t>
            </a:r>
            <a:r>
              <a:rPr lang="en-US" dirty="0" smtClean="0">
                <a:solidFill>
                  <a:srgbClr val="FF0000"/>
                </a:solidFill>
              </a:rPr>
              <a:t>TSO</a:t>
            </a:r>
            <a:r>
              <a:rPr lang="en-US" dirty="0" smtClean="0"/>
              <a:t>-</a:t>
            </a:r>
            <a:r>
              <a:rPr lang="ka-GE" dirty="0" smtClean="0"/>
              <a:t>ს მაგალითზე. </a:t>
            </a:r>
            <a:r>
              <a:rPr lang="ka-GE" dirty="0" smtClean="0">
                <a:solidFill>
                  <a:srgbClr val="FF0000"/>
                </a:solidFill>
              </a:rPr>
              <a:t>0.5</a:t>
            </a:r>
            <a:r>
              <a:rPr lang="ka-GE" dirty="0" smtClean="0"/>
              <a:t> მლ/წთ, </a:t>
            </a:r>
            <a:r>
              <a:rPr lang="ka-GE" dirty="0" smtClean="0">
                <a:solidFill>
                  <a:srgbClr val="FF0000"/>
                </a:solidFill>
              </a:rPr>
              <a:t>80</a:t>
            </a:r>
            <a:r>
              <a:rPr lang="en-US" dirty="0" smtClean="0"/>
              <a:t> Hz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" y="914400"/>
            <a:ext cx="8305800" cy="270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" y="3846731"/>
            <a:ext cx="8336280" cy="2784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1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შედარება ქირალური სელექტორის დაფენილობის ხარისხის</a:t>
            </a:r>
            <a:r>
              <a:rPr lang="en-US" dirty="0"/>
              <a:t> </a:t>
            </a:r>
            <a:r>
              <a:rPr lang="ka-GE" dirty="0"/>
              <a:t>მიხედვით </a:t>
            </a:r>
            <a:r>
              <a:rPr lang="en-US" dirty="0">
                <a:solidFill>
                  <a:srgbClr val="FF0000"/>
                </a:solidFill>
              </a:rPr>
              <a:t>TSO</a:t>
            </a:r>
            <a:r>
              <a:rPr lang="en-US" dirty="0"/>
              <a:t>-</a:t>
            </a:r>
            <a:r>
              <a:rPr lang="ka-GE" dirty="0"/>
              <a:t>ს მაგალითზე. </a:t>
            </a:r>
            <a:r>
              <a:rPr lang="ka-GE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.0</a:t>
            </a:r>
            <a:r>
              <a:rPr lang="ka-GE" dirty="0" smtClean="0"/>
              <a:t> </a:t>
            </a:r>
            <a:r>
              <a:rPr lang="ka-GE" dirty="0"/>
              <a:t>მლ/წთ, </a:t>
            </a:r>
            <a:r>
              <a:rPr lang="ka-GE" dirty="0">
                <a:solidFill>
                  <a:srgbClr val="FF0000"/>
                </a:solidFill>
              </a:rPr>
              <a:t>80</a:t>
            </a:r>
            <a:r>
              <a:rPr lang="en-US" dirty="0"/>
              <a:t> Hz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3564"/>
            <a:ext cx="8382000" cy="28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692434"/>
            <a:ext cx="8382000" cy="2907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77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შედარება 2%-იან </a:t>
            </a:r>
            <a:r>
              <a:rPr lang="en-US" dirty="0" smtClean="0"/>
              <a:t>SP-6 </a:t>
            </a:r>
            <a:r>
              <a:rPr lang="ka-GE" dirty="0" smtClean="0"/>
              <a:t>სვეტზე 80 </a:t>
            </a:r>
            <a:r>
              <a:rPr lang="en-US" dirty="0" smtClean="0"/>
              <a:t>Hz-</a:t>
            </a:r>
            <a:r>
              <a:rPr lang="ka-GE" dirty="0" smtClean="0"/>
              <a:t>ზე მინიმალური(0.5) და მაქსიმალური(5.0) სიჩქარეების მიხედვით</a:t>
            </a:r>
            <a:r>
              <a:rPr lang="ka-GE" b="1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TSO-</a:t>
            </a:r>
            <a:r>
              <a:rPr lang="ka-GE" dirty="0" smtClean="0"/>
              <a:t>ს მაგალითზე.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305800" cy="2665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00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შედარება </a:t>
            </a:r>
            <a:r>
              <a:rPr lang="en-US" dirty="0" smtClean="0"/>
              <a:t>10</a:t>
            </a:r>
            <a:r>
              <a:rPr lang="ka-GE" dirty="0" smtClean="0"/>
              <a:t>%-</a:t>
            </a:r>
            <a:r>
              <a:rPr lang="ka-GE" dirty="0"/>
              <a:t>იან </a:t>
            </a:r>
            <a:r>
              <a:rPr lang="en-US" dirty="0"/>
              <a:t>SP-6 </a:t>
            </a:r>
            <a:r>
              <a:rPr lang="ka-GE" dirty="0"/>
              <a:t>სვეტზე 80 </a:t>
            </a:r>
            <a:r>
              <a:rPr lang="en-US" dirty="0"/>
              <a:t>Hz-</a:t>
            </a:r>
            <a:r>
              <a:rPr lang="ka-GE" dirty="0"/>
              <a:t>ზე მინიმალური(0.5) და მაქსიმალური(5.0) სიჩქარეების მიხედვით</a:t>
            </a:r>
            <a:r>
              <a:rPr lang="ka-GE" b="1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TSO-</a:t>
            </a:r>
            <a:r>
              <a:rPr lang="ka-GE" dirty="0"/>
              <a:t>ს მაგალითზე.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0772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8077200" cy="286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54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910008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t</a:t>
            </a:r>
            <a:r>
              <a:rPr lang="en-US" sz="1100" b="1" dirty="0">
                <a:solidFill>
                  <a:prstClr val="black"/>
                </a:solidFill>
              </a:rPr>
              <a:t>R1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0.193</a:t>
            </a:r>
            <a:r>
              <a:rPr lang="ka-GE" b="1" dirty="0" smtClean="0">
                <a:solidFill>
                  <a:prstClr val="black"/>
                </a:solidFill>
              </a:rPr>
              <a:t>წთ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sz="2800" b="1" dirty="0" smtClean="0"/>
              <a:t>11.58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3910008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t</a:t>
            </a:r>
            <a:r>
              <a:rPr lang="en-US" sz="1100" b="1" dirty="0" smtClean="0">
                <a:solidFill>
                  <a:prstClr val="black"/>
                </a:solidFill>
              </a:rPr>
              <a:t>R2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0.238</a:t>
            </a:r>
            <a:r>
              <a:rPr lang="ka-GE" b="1" dirty="0" smtClean="0">
                <a:solidFill>
                  <a:prstClr val="black"/>
                </a:solidFill>
              </a:rPr>
              <a:t>წთ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14.28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92" y="152400"/>
            <a:ext cx="8511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/>
              <a:t>სუპერსწრაფი დაყოფის მაგალითები </a:t>
            </a:r>
            <a:br>
              <a:rPr lang="ka-GE" sz="1600" dirty="0" smtClean="0"/>
            </a:br>
            <a:r>
              <a:rPr lang="ka-GE" sz="1600" dirty="0" smtClean="0"/>
              <a:t>ნივთიერება </a:t>
            </a:r>
            <a:r>
              <a:rPr lang="en-US" sz="1600" dirty="0" smtClean="0"/>
              <a:t>: </a:t>
            </a:r>
            <a:r>
              <a:rPr lang="en-US" sz="1600" dirty="0" err="1" smtClean="0"/>
              <a:t>Troger’s</a:t>
            </a:r>
            <a:r>
              <a:rPr lang="en-US" sz="1600" dirty="0" smtClean="0"/>
              <a:t> Base</a:t>
            </a:r>
            <a:r>
              <a:rPr lang="ka-GE" sz="1600" dirty="0"/>
              <a:t>                     მოძრავი ფაზა</a:t>
            </a:r>
            <a:r>
              <a:rPr lang="en-US" sz="1600" dirty="0"/>
              <a:t>: </a:t>
            </a:r>
            <a:r>
              <a:rPr lang="en-US" sz="1600" dirty="0" err="1"/>
              <a:t>MeOH</a:t>
            </a:r>
            <a:endParaRPr lang="en-US" sz="1600" dirty="0"/>
          </a:p>
          <a:p>
            <a:r>
              <a:rPr lang="ka-GE" sz="1600" dirty="0" smtClean="0"/>
              <a:t>სვეტის სიგრძე - </a:t>
            </a:r>
            <a:r>
              <a:rPr lang="en-US" sz="1600" dirty="0" smtClean="0">
                <a:solidFill>
                  <a:srgbClr val="FF0000"/>
                </a:solidFill>
              </a:rPr>
              <a:t>10</a:t>
            </a:r>
            <a:r>
              <a:rPr lang="ka-GE" sz="1600" dirty="0" smtClean="0">
                <a:solidFill>
                  <a:srgbClr val="FF0000"/>
                </a:solidFill>
              </a:rPr>
              <a:t> სმ</a:t>
            </a:r>
            <a:r>
              <a:rPr lang="ka-GE" sz="1600" dirty="0" smtClean="0"/>
              <a:t>,</a:t>
            </a:r>
            <a:r>
              <a:rPr lang="en-US" sz="1600" dirty="0" smtClean="0"/>
              <a:t>  2%-</a:t>
            </a:r>
            <a:r>
              <a:rPr lang="ka-GE" sz="1600" dirty="0" smtClean="0"/>
              <a:t>იანი და</a:t>
            </a:r>
            <a:r>
              <a:rPr lang="en-US" sz="1600" dirty="0" smtClean="0"/>
              <a:t> 10%</a:t>
            </a:r>
            <a:r>
              <a:rPr lang="ka-GE" sz="1600" dirty="0" smtClean="0"/>
              <a:t> დაფენილობის ხარისხებით</a:t>
            </a:r>
            <a:endParaRPr lang="en-US" sz="16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2" y="4343400"/>
            <a:ext cx="8130507" cy="229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9" y="1521706"/>
            <a:ext cx="8106558" cy="23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56292" y="1003453"/>
            <a:ext cx="2980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t</a:t>
            </a:r>
            <a:r>
              <a:rPr lang="en-US" sz="900" b="1" dirty="0">
                <a:solidFill>
                  <a:prstClr val="black"/>
                </a:solidFill>
              </a:rPr>
              <a:t>R1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0.1</a:t>
            </a:r>
            <a:r>
              <a:rPr lang="ka-GE" sz="2800" b="1" dirty="0" smtClean="0">
                <a:solidFill>
                  <a:prstClr val="black"/>
                </a:solidFill>
              </a:rPr>
              <a:t>94</a:t>
            </a:r>
            <a:r>
              <a:rPr lang="ka-GE" b="1" dirty="0" smtClean="0">
                <a:solidFill>
                  <a:prstClr val="black"/>
                </a:solidFill>
              </a:rPr>
              <a:t>წთ</a:t>
            </a:r>
            <a:r>
              <a:rPr lang="en-US" sz="2800" dirty="0" smtClean="0"/>
              <a:t>=</a:t>
            </a:r>
            <a:r>
              <a:rPr lang="en-US" sz="2800" b="1" dirty="0" smtClean="0"/>
              <a:t>11.</a:t>
            </a:r>
            <a:r>
              <a:rPr lang="ka-GE" sz="2800" b="1" dirty="0" smtClean="0"/>
              <a:t>64</a:t>
            </a:r>
            <a:r>
              <a:rPr lang="en-US" dirty="0" smtClean="0"/>
              <a:t> </a:t>
            </a:r>
            <a:r>
              <a:rPr lang="ka-GE" b="1" dirty="0">
                <a:solidFill>
                  <a:prstClr val="black"/>
                </a:solidFill>
              </a:rPr>
              <a:t>წმ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312" y="943068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t</a:t>
            </a:r>
            <a:r>
              <a:rPr lang="en-US" sz="900" b="1" dirty="0">
                <a:solidFill>
                  <a:prstClr val="black"/>
                </a:solidFill>
              </a:rPr>
              <a:t>R2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0.2</a:t>
            </a:r>
            <a:r>
              <a:rPr lang="ka-GE" sz="2800" b="1" dirty="0" smtClean="0">
                <a:solidFill>
                  <a:prstClr val="black"/>
                </a:solidFill>
              </a:rPr>
              <a:t>33</a:t>
            </a:r>
            <a:r>
              <a:rPr lang="ka-GE" b="1" dirty="0" smtClean="0">
                <a:solidFill>
                  <a:prstClr val="black"/>
                </a:solidFill>
              </a:rPr>
              <a:t>წთ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ka-GE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ka-GE" sz="2800" b="1" dirty="0" smtClean="0">
                <a:solidFill>
                  <a:srgbClr val="FF0000"/>
                </a:solidFill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ka-GE" b="1" dirty="0">
                <a:solidFill>
                  <a:prstClr val="black"/>
                </a:solidFill>
              </a:rPr>
              <a:t>წმ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07754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>
                <a:solidFill>
                  <a:srgbClr val="FF0000"/>
                </a:solidFill>
              </a:rPr>
              <a:t>2 %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6151" y="4724400"/>
            <a:ext cx="72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FF0000"/>
                </a:solidFill>
              </a:rPr>
              <a:t>10 %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0693" y="677267"/>
            <a:ext cx="3227167" cy="430887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ka-GE" sz="2200" b="1" dirty="0" smtClean="0">
                <a:solidFill>
                  <a:srgbClr val="FF0000"/>
                </a:solidFill>
              </a:rPr>
              <a:t>დასკვნები</a:t>
            </a:r>
            <a:r>
              <a:rPr lang="en-US" sz="22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222" y="2011501"/>
            <a:ext cx="76811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a-GE" sz="2000" dirty="0" smtClean="0"/>
              <a:t>თეორიული თეფშების რიცხვი </a:t>
            </a:r>
            <a:r>
              <a:rPr lang="en-US" sz="2000" dirty="0" smtClean="0"/>
              <a:t>(</a:t>
            </a:r>
            <a:r>
              <a:rPr lang="en-US" sz="2000" b="1" dirty="0" smtClean="0"/>
              <a:t>N</a:t>
            </a:r>
            <a:r>
              <a:rPr lang="en-US" sz="2000" dirty="0"/>
              <a:t>)</a:t>
            </a:r>
            <a:r>
              <a:rPr lang="cs-CZ" sz="2000" dirty="0"/>
              <a:t> </a:t>
            </a:r>
            <a:r>
              <a:rPr lang="ka-GE" sz="2000" dirty="0" smtClean="0"/>
              <a:t>მნიშვნელოვნად არ მცირდება ნაკადის მაღალ სიჩქარეებზე.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2000" dirty="0" smtClean="0"/>
              <a:t>შედარებით მცირე თთეს -</a:t>
            </a:r>
            <a:r>
              <a:rPr lang="en-US" sz="2000" dirty="0" smtClean="0"/>
              <a:t> H;</a:t>
            </a:r>
          </a:p>
          <a:p>
            <a:endParaRPr lang="ka-GE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ka-GE" sz="2000" dirty="0" smtClean="0"/>
              <a:t>რაც მაღალია დეტექტორის სიხშირე მით მეტად იკვეთება სვეტის ეფექტურობა.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ka-GE" sz="2000" dirty="0" smtClean="0"/>
              <a:t>ზედაპირულად ფოროვანი ტიპის სტაციონალურ ფაზებზე </a:t>
            </a:r>
            <a:r>
              <a:rPr lang="ka-GE" sz="2000" dirty="0"/>
              <a:t>ტარდება </a:t>
            </a:r>
            <a:r>
              <a:rPr lang="ka-GE" sz="2000" dirty="0" smtClean="0"/>
              <a:t>სუპერსწრაფი</a:t>
            </a:r>
            <a:r>
              <a:rPr lang="en-US" sz="2000" dirty="0"/>
              <a:t> </a:t>
            </a:r>
            <a:r>
              <a:rPr lang="ka-GE" sz="2000" dirty="0" smtClean="0"/>
              <a:t>ფუძისეული დაყოფები</a:t>
            </a:r>
            <a:r>
              <a:rPr lang="en-US" sz="2000" dirty="0" smtClean="0"/>
              <a:t>.</a:t>
            </a:r>
            <a:endParaRPr lang="cs-CZ" sz="2000" dirty="0"/>
          </a:p>
          <a:p>
            <a:endParaRPr lang="ka-GE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39" y="18636"/>
            <a:ext cx="776244" cy="658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" b="3517"/>
          <a:stretch/>
        </p:blipFill>
        <p:spPr>
          <a:xfrm>
            <a:off x="6400800" y="4876800"/>
            <a:ext cx="1762524" cy="16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112" y="152400"/>
            <a:ext cx="3452987" cy="2877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89860">
            <a:off x="480619" y="3196600"/>
            <a:ext cx="7162800" cy="369332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12000" b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ka-GE" sz="12000" b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მადლობა!</a:t>
            </a:r>
            <a:endParaRPr lang="en-US" sz="12000" b="1" dirty="0">
              <a:ln w="24500" cmpd="dbl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84502"/>
            <a:ext cx="2733675" cy="2952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922804">
            <a:off x="540784" y="3520673"/>
            <a:ext cx="8060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ka-GE" sz="7000" b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ყურადღებისთვის!</a:t>
            </a:r>
            <a:endParaRPr lang="en-US" sz="7000" b="1" dirty="0">
              <a:ln w="24500" cmpd="dbl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2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2819400"/>
            <a:ext cx="7239000" cy="3505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ka-GE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იმის ჩვენება, რომ მაღალ სიჩქარეებზე მუშაობისას ზედაპირულად ფოროვანი სვეტების უპირატესობის შენარჩუნების მიზნით უნდა გამოვიყენოთ მაღალი სიხშირის დეტექტორები. წინააღმდეგ შემთხვევაში იცვლება ქრომატოგრაფიული სურათი.</a:t>
            </a:r>
          </a:p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ka-GE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დაბალ სიჩქარეებზე მუშაობისას კი დაბალი სიხშირის დეტექტორიც გამოდგება, რადგან ქრომატოგრაფიული დაყოფის აღწერა ხდება სწორად.</a:t>
            </a:r>
            <a:endParaRPr lang="en-US" sz="20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6070"/>
            <a:ext cx="2057400" cy="18124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4322" y="76200"/>
            <a:ext cx="8062956" cy="1869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a-GE" b="1" dirty="0" smtClean="0"/>
              <a:t>ქირალური ნივთიერებების ენანტიომერების დაყოფა უმოკლეს დროში;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a-GE" b="1" dirty="0" smtClean="0"/>
              <a:t>სვეტის ეფექტურობაზე დაკვირვება ნაკადის სიჩქარის ცვლილებისას.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51412" y="228600"/>
            <a:ext cx="288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ექსპერიმენტის მიზნები: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ka-GE" sz="3000" b="1" dirty="0" smtClean="0">
                <a:solidFill>
                  <a:schemeClr val="tx1"/>
                </a:solidFill>
              </a:rPr>
              <a:t>გაანალიზებულ ნივთიერებათა სტრუქტურული ფორმულები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87" y="4860174"/>
            <a:ext cx="3882333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4203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Trans-</a:t>
            </a:r>
            <a:r>
              <a:rPr lang="en-US" dirty="0" err="1" smtClean="0">
                <a:solidFill>
                  <a:srgbClr val="FF0000"/>
                </a:solidFill>
              </a:rPr>
              <a:t>Stilbene</a:t>
            </a:r>
            <a:r>
              <a:rPr lang="en-US" dirty="0" smtClean="0">
                <a:solidFill>
                  <a:srgbClr val="FF0000"/>
                </a:solidFill>
              </a:rPr>
              <a:t> Oxide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Lia\Desktop\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87" y="2317462"/>
            <a:ext cx="346962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03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26641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Troger’s</a:t>
            </a:r>
            <a:r>
              <a:rPr lang="en-US" dirty="0" smtClean="0">
                <a:solidFill>
                  <a:srgbClr val="FF0000"/>
                </a:solidFill>
              </a:rPr>
              <a:t> 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87" y="412053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Flavanone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6" descr="C:\Users\Lia\Desktop\Etozol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6" y="2186257"/>
            <a:ext cx="3976069" cy="15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152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Etozoline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46074"/>
            <a:ext cx="3798414" cy="193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5372" y="543608"/>
            <a:ext cx="500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გამოყენებული მოძრავი ფაზა</a:t>
            </a:r>
            <a:r>
              <a:rPr lang="en-US" b="1" dirty="0" smtClean="0"/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0"/>
            <a:ext cx="776244" cy="6586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4298" y="4812268"/>
            <a:ext cx="3571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ნაკადის სიჩქარეები</a:t>
            </a:r>
            <a:r>
              <a:rPr lang="en-US" b="1" dirty="0" smtClean="0"/>
              <a:t>: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5181600"/>
            <a:ext cx="6927662" cy="12126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ka-GE" b="1" dirty="0">
                <a:solidFill>
                  <a:srgbClr val="FF0000"/>
                </a:solidFill>
              </a:rPr>
              <a:t>0.5</a:t>
            </a:r>
            <a:r>
              <a:rPr lang="ka-GE" b="1" dirty="0"/>
              <a:t> </a:t>
            </a:r>
            <a:r>
              <a:rPr lang="ka-GE" b="1" dirty="0" smtClean="0"/>
              <a:t> 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/>
              <a:t> ; </a:t>
            </a:r>
            <a:r>
              <a:rPr lang="ka-GE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1.0 </a:t>
            </a:r>
            <a:r>
              <a:rPr lang="en-US" b="1" dirty="0" smtClean="0"/>
              <a:t> </a:t>
            </a:r>
            <a:r>
              <a:rPr lang="ka-GE" b="1" dirty="0" smtClean="0"/>
              <a:t>მლ</a:t>
            </a:r>
            <a:r>
              <a:rPr lang="en-US" b="1" dirty="0" smtClean="0"/>
              <a:t>/</a:t>
            </a:r>
            <a:r>
              <a:rPr lang="ka-GE" b="1" dirty="0" smtClean="0"/>
              <a:t>წთ</a:t>
            </a:r>
            <a:r>
              <a:rPr lang="en-US" b="1" dirty="0" smtClean="0"/>
              <a:t> </a:t>
            </a:r>
            <a:r>
              <a:rPr lang="en-US" b="1" dirty="0"/>
              <a:t>;  </a:t>
            </a:r>
            <a:r>
              <a:rPr lang="en-US" b="1" dirty="0" smtClean="0">
                <a:solidFill>
                  <a:srgbClr val="FF0000"/>
                </a:solidFill>
              </a:rPr>
              <a:t>1.5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 smtClean="0"/>
              <a:t> </a:t>
            </a:r>
            <a:r>
              <a:rPr lang="en-US" b="1" dirty="0"/>
              <a:t>;   </a:t>
            </a:r>
            <a:r>
              <a:rPr lang="en-US" b="1" dirty="0" smtClean="0">
                <a:solidFill>
                  <a:srgbClr val="FF0000"/>
                </a:solidFill>
              </a:rPr>
              <a:t>2.0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 smtClean="0"/>
              <a:t> </a:t>
            </a:r>
            <a:r>
              <a:rPr lang="en-US" b="1" dirty="0"/>
              <a:t>;   </a:t>
            </a:r>
            <a:r>
              <a:rPr lang="en-US" b="1" dirty="0" smtClean="0">
                <a:solidFill>
                  <a:srgbClr val="FF0000"/>
                </a:solidFill>
              </a:rPr>
              <a:t>2.5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 smtClean="0"/>
              <a:t> </a:t>
            </a:r>
            <a:r>
              <a:rPr lang="en-US" b="1" dirty="0"/>
              <a:t>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3.0 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ka-GE" b="1" dirty="0" smtClean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 smtClean="0"/>
              <a:t> </a:t>
            </a:r>
            <a:r>
              <a:rPr lang="en-US" b="1" dirty="0"/>
              <a:t>;  </a:t>
            </a:r>
            <a:r>
              <a:rPr lang="en-US" b="1" dirty="0" smtClean="0">
                <a:solidFill>
                  <a:srgbClr val="FF0000"/>
                </a:solidFill>
              </a:rPr>
              <a:t>3.5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/>
              <a:t> </a:t>
            </a:r>
            <a:r>
              <a:rPr lang="en-US" b="1" dirty="0" smtClean="0"/>
              <a:t>;</a:t>
            </a:r>
            <a:r>
              <a:rPr lang="ka-GE" b="1" dirty="0" smtClean="0"/>
              <a:t> </a:t>
            </a:r>
            <a:r>
              <a:rPr lang="ka-GE" b="1" dirty="0">
                <a:solidFill>
                  <a:srgbClr val="FF0000"/>
                </a:solidFill>
              </a:rPr>
              <a:t> </a:t>
            </a:r>
            <a:r>
              <a:rPr lang="ka-GE" b="1" dirty="0" smtClean="0">
                <a:solidFill>
                  <a:srgbClr val="FF0000"/>
                </a:solidFill>
              </a:rPr>
              <a:t>4.0  </a:t>
            </a:r>
            <a:r>
              <a:rPr lang="ka-GE" b="1" dirty="0" smtClean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/>
              <a:t> ;  </a:t>
            </a:r>
            <a:r>
              <a:rPr lang="en-US" b="1" dirty="0" smtClean="0">
                <a:solidFill>
                  <a:srgbClr val="FF0000"/>
                </a:solidFill>
              </a:rPr>
              <a:t>4.5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 smtClean="0"/>
              <a:t> ;   </a:t>
            </a:r>
            <a:r>
              <a:rPr lang="en-US" b="1" dirty="0" smtClean="0">
                <a:solidFill>
                  <a:srgbClr val="FF0000"/>
                </a:solidFill>
              </a:rPr>
              <a:t>5.0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 smtClean="0"/>
              <a:t> </a:t>
            </a:r>
            <a:r>
              <a:rPr lang="en-US" b="1" dirty="0"/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874966" y="965263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FF0000"/>
                </a:solidFill>
              </a:rPr>
              <a:t>მეთანოლი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7764" y="965263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</a:t>
            </a:r>
            <a:r>
              <a:rPr lang="en-US" sz="12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OH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7" name="Picture 4" descr="C:\Users\Lia\Desktop\methanol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32" y="228600"/>
            <a:ext cx="3416630" cy="15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4298" y="1974643"/>
            <a:ext cx="38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/>
              <a:t>გამოყენებული </a:t>
            </a:r>
            <a:r>
              <a:rPr lang="ka-GE" b="1" dirty="0" smtClean="0"/>
              <a:t>სვეტები</a:t>
            </a:r>
            <a:r>
              <a:rPr lang="en-US" b="1" dirty="0" smtClean="0"/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4298" y="23787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1</a:t>
            </a:r>
            <a:r>
              <a:rPr lang="ka-GE" b="1" dirty="0"/>
              <a:t>)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SP-6 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2%  3.6u  200 Å (63666)</a:t>
            </a:r>
          </a:p>
          <a:p>
            <a:r>
              <a:rPr lang="en-US" b="1" dirty="0"/>
              <a:t>2) </a:t>
            </a:r>
            <a:r>
              <a:rPr lang="en-US" b="1" dirty="0">
                <a:solidFill>
                  <a:srgbClr val="FF0000"/>
                </a:solidFill>
              </a:rPr>
              <a:t>SP-6  10%  3.6u  200 Å (63782)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7357" y="32107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b="1" dirty="0" smtClean="0"/>
              <a:t>ნაწილაკების </a:t>
            </a:r>
            <a:r>
              <a:rPr lang="ka-GE" b="1" dirty="0"/>
              <a:t>ზომა - </a:t>
            </a:r>
            <a:r>
              <a:rPr lang="en-US" b="1" dirty="0">
                <a:solidFill>
                  <a:srgbClr val="FF0000"/>
                </a:solidFill>
              </a:rPr>
              <a:t>3.6</a:t>
            </a:r>
            <a:r>
              <a:rPr lang="ka-GE" b="1" dirty="0">
                <a:solidFill>
                  <a:srgbClr val="FF0000"/>
                </a:solidFill>
              </a:rPr>
              <a:t> მკმ</a:t>
            </a:r>
          </a:p>
          <a:p>
            <a:r>
              <a:rPr lang="ka-GE" b="1" dirty="0" smtClean="0"/>
              <a:t>ფორების </a:t>
            </a:r>
            <a:r>
              <a:rPr lang="ka-GE" b="1" dirty="0"/>
              <a:t>ზომა - </a:t>
            </a:r>
            <a:r>
              <a:rPr lang="en-US" b="1" dirty="0">
                <a:solidFill>
                  <a:srgbClr val="FF0000"/>
                </a:solidFill>
              </a:rPr>
              <a:t>200 Å </a:t>
            </a:r>
            <a:endParaRPr lang="ka-GE" b="1" dirty="0">
              <a:solidFill>
                <a:srgbClr val="FF0000"/>
              </a:solidFill>
            </a:endParaRPr>
          </a:p>
          <a:p>
            <a:r>
              <a:rPr lang="ka-GE" b="1" dirty="0" smtClean="0"/>
              <a:t>ქირალური </a:t>
            </a:r>
            <a:r>
              <a:rPr lang="ka-GE" b="1" dirty="0"/>
              <a:t>სელექტორის </a:t>
            </a:r>
            <a:r>
              <a:rPr lang="ka-GE" b="1" dirty="0" smtClean="0"/>
              <a:t>დაფენილობის </a:t>
            </a:r>
            <a:r>
              <a:rPr lang="ka-GE" b="1" dirty="0"/>
              <a:t>ხარისხი - </a:t>
            </a:r>
            <a:r>
              <a:rPr lang="ka-GE" b="1" dirty="0">
                <a:solidFill>
                  <a:srgbClr val="FF0000"/>
                </a:solidFill>
              </a:rPr>
              <a:t>2 </a:t>
            </a:r>
            <a:r>
              <a:rPr lang="ka-GE" b="1" dirty="0" smtClean="0">
                <a:solidFill>
                  <a:srgbClr val="FF0000"/>
                </a:solidFill>
              </a:rPr>
              <a:t>%</a:t>
            </a:r>
            <a:r>
              <a:rPr lang="ka-GE" b="1" dirty="0"/>
              <a:t> </a:t>
            </a:r>
            <a:r>
              <a:rPr lang="ka-GE" b="1" dirty="0" smtClean="0"/>
              <a:t>და </a:t>
            </a:r>
            <a:r>
              <a:rPr lang="ka-GE" b="1" dirty="0">
                <a:solidFill>
                  <a:srgbClr val="FF0000"/>
                </a:solidFill>
              </a:rPr>
              <a:t>10%.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4349232" y="2514600"/>
            <a:ext cx="216231" cy="381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89587" y="2533124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100x4.6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7247" y="571389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87" y="1987962"/>
            <a:ext cx="3657600" cy="26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კვლევისთვის გამოყენებული ხელსაწყო</a:t>
            </a:r>
            <a:r>
              <a:rPr lang="en-US" b="1" dirty="0" smtClean="0"/>
              <a:t> – </a:t>
            </a:r>
            <a:r>
              <a:rPr lang="ka-GE" b="1" dirty="0" smtClean="0"/>
              <a:t>ულტრა მაღალეფექტური სითხური ქრომატოგრაფი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UHPLC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en-US" b="1" dirty="0" smtClean="0"/>
              <a:t>Agilent 1290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11844"/>
          <a:stretch/>
        </p:blipFill>
        <p:spPr>
          <a:xfrm>
            <a:off x="2010200" y="1094509"/>
            <a:ext cx="5199797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0"/>
            <a:ext cx="776244" cy="6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ანალიზის შედეგები </a:t>
            </a:r>
            <a:r>
              <a:rPr lang="ka-GE" dirty="0"/>
              <a:t>სვეტისთვის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SP-6 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2%  3.6u  200 Å (63666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100x4.6</a:t>
            </a:r>
            <a:r>
              <a:rPr lang="ka-GE" dirty="0" smtClean="0"/>
              <a:t/>
            </a:r>
            <a:br>
              <a:rPr lang="ka-GE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857" y="1056443"/>
            <a:ext cx="34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TSO   </a:t>
            </a:r>
            <a:r>
              <a:rPr lang="en-US" dirty="0">
                <a:solidFill>
                  <a:srgbClr val="FF0000"/>
                </a:solidFill>
              </a:rPr>
              <a:t>5 Hz  </a:t>
            </a:r>
            <a:r>
              <a:rPr lang="en-US" b="1" dirty="0">
                <a:solidFill>
                  <a:srgbClr val="00B050"/>
                </a:solidFill>
              </a:rPr>
              <a:t>0.5 </a:t>
            </a:r>
            <a:r>
              <a:rPr lang="ka-GE" b="1" dirty="0" smtClean="0">
                <a:solidFill>
                  <a:srgbClr val="00B050"/>
                </a:solidFill>
              </a:rPr>
              <a:t>მლ</a:t>
            </a:r>
            <a:r>
              <a:rPr lang="en-US" b="1" dirty="0" smtClean="0">
                <a:solidFill>
                  <a:srgbClr val="00B050"/>
                </a:solidFill>
              </a:rPr>
              <a:t>/</a:t>
            </a:r>
            <a:r>
              <a:rPr lang="ka-GE" b="1" dirty="0" smtClean="0">
                <a:solidFill>
                  <a:srgbClr val="00B050"/>
                </a:solidFill>
              </a:rPr>
              <a:t>წთ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  <a:r>
              <a:rPr lang="en-US" dirty="0" err="1" smtClean="0"/>
              <a:t>MeOH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71008" y="1054014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TSO   </a:t>
            </a:r>
            <a:r>
              <a:rPr lang="en-US" dirty="0">
                <a:solidFill>
                  <a:srgbClr val="FF0000"/>
                </a:solidFill>
              </a:rPr>
              <a:t>80 Hz</a:t>
            </a:r>
            <a:r>
              <a:rPr lang="en-US" dirty="0"/>
              <a:t>  </a:t>
            </a:r>
            <a:r>
              <a:rPr lang="en-US" b="1" dirty="0">
                <a:solidFill>
                  <a:srgbClr val="00B050"/>
                </a:solidFill>
              </a:rPr>
              <a:t>0.5 </a:t>
            </a:r>
            <a:r>
              <a:rPr lang="ka-GE" b="1" dirty="0" smtClean="0">
                <a:solidFill>
                  <a:srgbClr val="00B050"/>
                </a:solidFill>
              </a:rPr>
              <a:t>მლ/წთ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/>
              <a:t>MeOH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41148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541412" y="3048000"/>
            <a:ext cx="4491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100</a:t>
            </a:r>
            <a:endParaRPr lang="en-US" sz="1350" b="1" dirty="0"/>
          </a:p>
        </p:txBody>
      </p:sp>
      <p:sp>
        <p:nvSpPr>
          <p:cNvPr id="11" name="Rectangle 10"/>
          <p:cNvSpPr/>
          <p:nvPr/>
        </p:nvSpPr>
        <p:spPr>
          <a:xfrm>
            <a:off x="1535053" y="3881482"/>
            <a:ext cx="4491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3</a:t>
            </a:r>
            <a:r>
              <a:rPr lang="en-US" sz="1350" b="1" dirty="0" smtClean="0"/>
              <a:t>00</a:t>
            </a:r>
            <a:endParaRPr lang="en-US" sz="1350" b="1" dirty="0"/>
          </a:p>
        </p:txBody>
      </p:sp>
      <p:sp>
        <p:nvSpPr>
          <p:cNvPr id="12" name="Rectangle 11"/>
          <p:cNvSpPr/>
          <p:nvPr/>
        </p:nvSpPr>
        <p:spPr>
          <a:xfrm>
            <a:off x="1535053" y="4419600"/>
            <a:ext cx="4491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200</a:t>
            </a:r>
            <a:endParaRPr lang="en-US" sz="1350" b="1" dirty="0"/>
          </a:p>
        </p:txBody>
      </p:sp>
      <p:sp>
        <p:nvSpPr>
          <p:cNvPr id="13" name="Rectangle 12"/>
          <p:cNvSpPr/>
          <p:nvPr/>
        </p:nvSpPr>
        <p:spPr>
          <a:xfrm>
            <a:off x="1539893" y="4876800"/>
            <a:ext cx="4491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100</a:t>
            </a:r>
            <a:endParaRPr lang="en-US" sz="1350" b="1" dirty="0"/>
          </a:p>
        </p:txBody>
      </p:sp>
      <p:sp>
        <p:nvSpPr>
          <p:cNvPr id="14" name="Rectangle 13"/>
          <p:cNvSpPr/>
          <p:nvPr/>
        </p:nvSpPr>
        <p:spPr>
          <a:xfrm>
            <a:off x="1535053" y="2108100"/>
            <a:ext cx="4491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3</a:t>
            </a:r>
            <a:r>
              <a:rPr lang="en-US" sz="1350" b="1" dirty="0" smtClean="0"/>
              <a:t>00</a:t>
            </a:r>
            <a:endParaRPr lang="en-US" sz="1350" b="1" dirty="0"/>
          </a:p>
        </p:txBody>
      </p:sp>
      <p:sp>
        <p:nvSpPr>
          <p:cNvPr id="15" name="Rectangle 14"/>
          <p:cNvSpPr/>
          <p:nvPr/>
        </p:nvSpPr>
        <p:spPr>
          <a:xfrm>
            <a:off x="1535053" y="2574138"/>
            <a:ext cx="4491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2</a:t>
            </a:r>
            <a:r>
              <a:rPr lang="en-US" sz="1350" b="1" dirty="0" smtClean="0"/>
              <a:t>00</a:t>
            </a:r>
            <a:endParaRPr lang="en-US" sz="1350" b="1" dirty="0"/>
          </a:p>
        </p:txBody>
      </p:sp>
      <p:sp>
        <p:nvSpPr>
          <p:cNvPr id="16" name="Rectangle 15"/>
          <p:cNvSpPr/>
          <p:nvPr/>
        </p:nvSpPr>
        <p:spPr>
          <a:xfrm>
            <a:off x="1717742" y="358140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0</a:t>
            </a:r>
            <a:endParaRPr lang="en-US" sz="1350" b="1" dirty="0"/>
          </a:p>
        </p:txBody>
      </p:sp>
      <p:sp>
        <p:nvSpPr>
          <p:cNvPr id="17" name="Rectangle 16"/>
          <p:cNvSpPr/>
          <p:nvPr/>
        </p:nvSpPr>
        <p:spPr>
          <a:xfrm>
            <a:off x="1717742" y="5407841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0</a:t>
            </a:r>
            <a:endParaRPr lang="en-US" sz="1350" b="1" dirty="0"/>
          </a:p>
        </p:txBody>
      </p:sp>
      <p:sp>
        <p:nvSpPr>
          <p:cNvPr id="18" name="Rectangle 17"/>
          <p:cNvSpPr/>
          <p:nvPr/>
        </p:nvSpPr>
        <p:spPr>
          <a:xfrm>
            <a:off x="1854158" y="556260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0</a:t>
            </a:r>
            <a:endParaRPr lang="en-US" sz="1350" b="1" dirty="0"/>
          </a:p>
        </p:txBody>
      </p:sp>
      <p:sp>
        <p:nvSpPr>
          <p:cNvPr id="19" name="Rectangle 18"/>
          <p:cNvSpPr/>
          <p:nvPr/>
        </p:nvSpPr>
        <p:spPr>
          <a:xfrm>
            <a:off x="2131608" y="2188581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0.5 </a:t>
            </a:r>
            <a:r>
              <a:rPr lang="en-US" b="1" dirty="0"/>
              <a:t>ml/min,  </a:t>
            </a:r>
            <a:r>
              <a:rPr lang="en-US" b="1" dirty="0" smtClean="0">
                <a:solidFill>
                  <a:srgbClr val="FF0000"/>
                </a:solidFill>
              </a:rPr>
              <a:t>5 Hz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1608" y="3883730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0.5 </a:t>
            </a:r>
            <a:r>
              <a:rPr lang="en-US" b="1" dirty="0"/>
              <a:t>ml/min,  </a:t>
            </a:r>
            <a:r>
              <a:rPr lang="en-US" b="1" dirty="0" smtClean="0">
                <a:solidFill>
                  <a:srgbClr val="FF0000"/>
                </a:solidFill>
              </a:rPr>
              <a:t>80 Hz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4950" y="1729732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 smtClean="0"/>
              <a:t>m</a:t>
            </a:r>
            <a:r>
              <a:rPr lang="en-US" sz="1400" b="1" dirty="0" err="1" smtClean="0"/>
              <a:t>AU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5915700" y="5470903"/>
            <a:ext cx="63030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/>
              <a:t>t,  min</a:t>
            </a:r>
            <a:endParaRPr lang="en-US" sz="13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38400" y="5590113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0.5</a:t>
            </a:r>
            <a:endParaRPr lang="en-US" sz="135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5599450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1.0</a:t>
            </a:r>
            <a:endParaRPr lang="en-US" sz="135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9099" y="5613250"/>
            <a:ext cx="419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1.5</a:t>
            </a:r>
            <a:endParaRPr lang="en-US" sz="13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9600" y="5615258"/>
            <a:ext cx="495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2.0</a:t>
            </a:r>
            <a:endParaRPr lang="en-US" sz="13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5617823"/>
            <a:ext cx="533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2.5</a:t>
            </a:r>
            <a:endParaRPr lang="en-US" sz="13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58873" y="5613250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3.0</a:t>
            </a:r>
            <a:endParaRPr lang="en-US" sz="13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58873" y="2557913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8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/>
              <a:t>=11595</a:t>
            </a:r>
            <a:r>
              <a:rPr lang="en-US" sz="900" b="1" dirty="0" smtClean="0"/>
              <a:t>      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800" b="1" dirty="0" smtClean="0">
                <a:solidFill>
                  <a:srgbClr val="FF0000"/>
                </a:solidFill>
              </a:rPr>
              <a:t>2</a:t>
            </a:r>
            <a:r>
              <a:rPr lang="en-US" sz="1200" b="1" dirty="0" smtClean="0"/>
              <a:t>=11256</a:t>
            </a:r>
            <a:r>
              <a:rPr lang="en-US" sz="900" b="1" dirty="0" smtClean="0"/>
              <a:t>      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R</a:t>
            </a:r>
            <a:r>
              <a:rPr lang="en-US" sz="800" b="1" dirty="0" smtClean="0">
                <a:solidFill>
                  <a:srgbClr val="FF0000"/>
                </a:solidFill>
              </a:rPr>
              <a:t>S</a:t>
            </a:r>
            <a:r>
              <a:rPr lang="en-US" sz="1200" b="1" dirty="0" smtClean="0"/>
              <a:t>=4.59</a:t>
            </a:r>
          </a:p>
          <a:p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34647" y="295156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=1.91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69709" y="417377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8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/>
              <a:t>=12291   </a:t>
            </a:r>
            <a:r>
              <a:rPr lang="en-US" sz="900" b="1" dirty="0" smtClean="0"/>
              <a:t>   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800" b="1" dirty="0" smtClean="0">
                <a:solidFill>
                  <a:srgbClr val="FF0000"/>
                </a:solidFill>
              </a:rPr>
              <a:t>2</a:t>
            </a:r>
            <a:r>
              <a:rPr lang="en-US" sz="1200" b="1" dirty="0" smtClean="0"/>
              <a:t>=11162</a:t>
            </a:r>
            <a:r>
              <a:rPr lang="en-US" sz="900" b="1" dirty="0" smtClean="0"/>
              <a:t>      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R</a:t>
            </a:r>
            <a:r>
              <a:rPr lang="en-US" sz="800" b="1" dirty="0" smtClean="0">
                <a:solidFill>
                  <a:srgbClr val="FF0000"/>
                </a:solidFill>
              </a:rPr>
              <a:t>S</a:t>
            </a:r>
            <a:r>
              <a:rPr lang="en-US" sz="1200" b="1" dirty="0" smtClean="0"/>
              <a:t>=5.29</a:t>
            </a:r>
          </a:p>
          <a:p>
            <a:endParaRPr lang="en-US" sz="1200" b="1" dirty="0"/>
          </a:p>
        </p:txBody>
      </p:sp>
      <p:pic>
        <p:nvPicPr>
          <p:cNvPr id="32" name="Picture 2" descr="G:\10.11.15\220x1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50" y="4238628"/>
            <a:ext cx="1385634" cy="1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645483" y="456742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=2.06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523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29" y="1371599"/>
            <a:ext cx="4345471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4084" y="4409106"/>
            <a:ext cx="4491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2</a:t>
            </a:r>
            <a:r>
              <a:rPr lang="en-US" sz="1350" b="1" dirty="0" smtClean="0"/>
              <a:t>00</a:t>
            </a:r>
            <a:endParaRPr lang="en-US" sz="1350" b="1" dirty="0"/>
          </a:p>
        </p:txBody>
      </p:sp>
      <p:sp>
        <p:nvSpPr>
          <p:cNvPr id="4" name="Rectangle 3"/>
          <p:cNvSpPr/>
          <p:nvPr/>
        </p:nvSpPr>
        <p:spPr>
          <a:xfrm>
            <a:off x="1810048" y="6030143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0</a:t>
            </a:r>
            <a:endParaRPr lang="en-US" sz="1350" b="1" dirty="0"/>
          </a:p>
        </p:txBody>
      </p:sp>
      <p:sp>
        <p:nvSpPr>
          <p:cNvPr id="5" name="Rectangle 4"/>
          <p:cNvSpPr/>
          <p:nvPr/>
        </p:nvSpPr>
        <p:spPr>
          <a:xfrm>
            <a:off x="1716696" y="318902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0</a:t>
            </a:r>
            <a:endParaRPr lang="en-US" sz="1350" b="1" dirty="0"/>
          </a:p>
        </p:txBody>
      </p:sp>
      <p:sp>
        <p:nvSpPr>
          <p:cNvPr id="6" name="Rectangle 5"/>
          <p:cNvSpPr/>
          <p:nvPr/>
        </p:nvSpPr>
        <p:spPr>
          <a:xfrm>
            <a:off x="1672614" y="1693631"/>
            <a:ext cx="3609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80</a:t>
            </a:r>
            <a:endParaRPr lang="en-US" sz="1350" b="1" dirty="0"/>
          </a:p>
        </p:txBody>
      </p:sp>
      <p:sp>
        <p:nvSpPr>
          <p:cNvPr id="7" name="Rectangle 6"/>
          <p:cNvSpPr/>
          <p:nvPr/>
        </p:nvSpPr>
        <p:spPr>
          <a:xfrm>
            <a:off x="1589634" y="5224082"/>
            <a:ext cx="4491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/>
              <a:t>100</a:t>
            </a:r>
            <a:endParaRPr lang="en-US" sz="1350" b="1" dirty="0"/>
          </a:p>
        </p:txBody>
      </p:sp>
      <p:sp>
        <p:nvSpPr>
          <p:cNvPr id="8" name="Rectangle 7"/>
          <p:cNvSpPr/>
          <p:nvPr/>
        </p:nvSpPr>
        <p:spPr>
          <a:xfrm>
            <a:off x="1938129" y="6260616"/>
            <a:ext cx="29819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 smtClean="0"/>
              <a:t>0</a:t>
            </a:r>
            <a:endParaRPr lang="en-US" sz="1350" b="1" dirty="0"/>
          </a:p>
        </p:txBody>
      </p:sp>
      <p:sp>
        <p:nvSpPr>
          <p:cNvPr id="9" name="Rectangle 8"/>
          <p:cNvSpPr/>
          <p:nvPr/>
        </p:nvSpPr>
        <p:spPr>
          <a:xfrm>
            <a:off x="1597726" y="3566687"/>
            <a:ext cx="4491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3</a:t>
            </a:r>
            <a:r>
              <a:rPr lang="en-US" sz="1350" b="1" dirty="0" smtClean="0"/>
              <a:t>00</a:t>
            </a:r>
            <a:endParaRPr lang="en-US" sz="1350" b="1" dirty="0"/>
          </a:p>
        </p:txBody>
      </p:sp>
      <p:sp>
        <p:nvSpPr>
          <p:cNvPr id="10" name="Rectangle 9"/>
          <p:cNvSpPr/>
          <p:nvPr/>
        </p:nvSpPr>
        <p:spPr>
          <a:xfrm>
            <a:off x="1649942" y="2441177"/>
            <a:ext cx="3609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4</a:t>
            </a:r>
            <a:r>
              <a:rPr lang="en-US" sz="1350" b="1" dirty="0" smtClean="0"/>
              <a:t>0</a:t>
            </a:r>
            <a:endParaRPr lang="en-US" sz="13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01566" y="1214277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 smtClean="0"/>
              <a:t>m</a:t>
            </a:r>
            <a:r>
              <a:rPr lang="en-US" sz="1400" b="1" dirty="0" err="1" smtClean="0"/>
              <a:t>AU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764521" y="1409803"/>
            <a:ext cx="1563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5.0 </a:t>
            </a:r>
            <a:r>
              <a:rPr lang="en-US" sz="1400" b="1" dirty="0"/>
              <a:t>ml/min,  </a:t>
            </a:r>
            <a:r>
              <a:rPr lang="en-US" sz="1400" b="1" dirty="0">
                <a:solidFill>
                  <a:srgbClr val="FF0000"/>
                </a:solidFill>
              </a:rPr>
              <a:t>5 Hz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34503" y="3391719"/>
            <a:ext cx="169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5.0  </a:t>
            </a:r>
            <a:r>
              <a:rPr lang="en-US" sz="1400" b="1" dirty="0"/>
              <a:t>ml/min,  </a:t>
            </a:r>
            <a:r>
              <a:rPr lang="en-US" sz="1400" b="1" dirty="0">
                <a:solidFill>
                  <a:srgbClr val="FF0000"/>
                </a:solidFill>
              </a:rPr>
              <a:t>80 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6381" y="6288826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50" b="1" dirty="0" smtClean="0"/>
              <a:t>0.1</a:t>
            </a:r>
            <a:endParaRPr lang="en-US" sz="13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5140" y="6300678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50" b="1" dirty="0" smtClean="0"/>
              <a:t>0.</a:t>
            </a:r>
            <a:r>
              <a:rPr lang="en-US" sz="1350" b="1" dirty="0" smtClean="0"/>
              <a:t>2</a:t>
            </a:r>
            <a:endParaRPr lang="en-US" sz="13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9973" y="6282202"/>
            <a:ext cx="419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50" b="1" dirty="0" smtClean="0"/>
              <a:t>0.3</a:t>
            </a:r>
            <a:endParaRPr lang="en-US" sz="13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45609" y="6260616"/>
            <a:ext cx="78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</a:t>
            </a:r>
            <a:r>
              <a:rPr lang="en-US" sz="1400" b="1" dirty="0" smtClean="0"/>
              <a:t>, min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5773" y="1837436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8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/>
              <a:t>=441   </a:t>
            </a:r>
            <a:r>
              <a:rPr lang="en-US" sz="900" b="1" dirty="0" smtClean="0"/>
              <a:t>   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800" b="1" dirty="0" smtClean="0">
                <a:solidFill>
                  <a:srgbClr val="FF0000"/>
                </a:solidFill>
              </a:rPr>
              <a:t>2</a:t>
            </a:r>
            <a:r>
              <a:rPr lang="en-US" sz="1200" b="1" dirty="0" smtClean="0"/>
              <a:t>=444 </a:t>
            </a:r>
            <a:r>
              <a:rPr lang="en-US" sz="900" b="1" dirty="0" smtClean="0"/>
              <a:t>     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R</a:t>
            </a:r>
            <a:r>
              <a:rPr lang="en-US" sz="800" b="1" dirty="0" smtClean="0">
                <a:solidFill>
                  <a:srgbClr val="FF0000"/>
                </a:solidFill>
              </a:rPr>
              <a:t>S</a:t>
            </a:r>
            <a:r>
              <a:rPr lang="en-US" sz="1200" b="1" dirty="0" smtClean="0"/>
              <a:t>=0.67</a:t>
            </a:r>
          </a:p>
          <a:p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07016" y="230457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=1.93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4346864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8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/>
              <a:t>=8773 </a:t>
            </a:r>
            <a:r>
              <a:rPr lang="en-US" sz="900" b="1" dirty="0" smtClean="0"/>
              <a:t>     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800" b="1" dirty="0" smtClean="0">
                <a:solidFill>
                  <a:srgbClr val="FF0000"/>
                </a:solidFill>
              </a:rPr>
              <a:t>2</a:t>
            </a:r>
            <a:r>
              <a:rPr lang="en-US" sz="1200" b="1" dirty="0" smtClean="0"/>
              <a:t>= 7645     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R</a:t>
            </a:r>
            <a:r>
              <a:rPr lang="en-US" sz="800" b="1" dirty="0" smtClean="0">
                <a:solidFill>
                  <a:srgbClr val="FF0000"/>
                </a:solidFill>
              </a:rPr>
              <a:t>S</a:t>
            </a:r>
            <a:r>
              <a:rPr lang="en-US" sz="1200" b="1" dirty="0" smtClean="0"/>
              <a:t>=3.29</a:t>
            </a:r>
          </a:p>
          <a:p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30173" y="473915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=1.88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ანალიზის შედეგები</a:t>
            </a:r>
            <a:r>
              <a:rPr lang="en-US" dirty="0" smtClean="0"/>
              <a:t> </a:t>
            </a:r>
            <a:r>
              <a:rPr lang="ka-GE" dirty="0" smtClean="0"/>
              <a:t>სვეტისთვის </a:t>
            </a:r>
            <a:r>
              <a:rPr lang="en-US" b="1" dirty="0">
                <a:solidFill>
                  <a:srgbClr val="FF0000"/>
                </a:solidFill>
              </a:rPr>
              <a:t>SP-6 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2%  3.6u  200 Å (63666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100x4.6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0818" y="568835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TSO   </a:t>
            </a:r>
            <a:r>
              <a:rPr lang="en-US" dirty="0">
                <a:solidFill>
                  <a:srgbClr val="FF0000"/>
                </a:solidFill>
              </a:rPr>
              <a:t>5 Hz  </a:t>
            </a:r>
            <a:r>
              <a:rPr lang="en-US" b="1" dirty="0" smtClean="0">
                <a:solidFill>
                  <a:srgbClr val="00B050"/>
                </a:solidFill>
              </a:rPr>
              <a:t>5.0 </a:t>
            </a:r>
            <a:r>
              <a:rPr lang="ka-GE" b="1" dirty="0" smtClean="0">
                <a:solidFill>
                  <a:srgbClr val="00B050"/>
                </a:solidFill>
              </a:rPr>
              <a:t>მლ</a:t>
            </a:r>
            <a:r>
              <a:rPr lang="en-US" b="1" dirty="0" smtClean="0">
                <a:solidFill>
                  <a:srgbClr val="00B050"/>
                </a:solidFill>
              </a:rPr>
              <a:t>/</a:t>
            </a:r>
            <a:r>
              <a:rPr lang="ka-GE" b="1" dirty="0" smtClean="0">
                <a:solidFill>
                  <a:srgbClr val="00B050"/>
                </a:solidFill>
              </a:rPr>
              <a:t>წთ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  <a:r>
              <a:rPr lang="en-US" dirty="0" err="1" smtClean="0"/>
              <a:t>MeOH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74969" y="566406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TSO   </a:t>
            </a:r>
            <a:r>
              <a:rPr lang="en-US" dirty="0">
                <a:solidFill>
                  <a:srgbClr val="FF0000"/>
                </a:solidFill>
              </a:rPr>
              <a:t>80 Hz</a:t>
            </a:r>
            <a:r>
              <a:rPr lang="en-US" dirty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5.0 </a:t>
            </a:r>
            <a:r>
              <a:rPr lang="ka-GE" b="1" dirty="0" smtClean="0">
                <a:solidFill>
                  <a:srgbClr val="00B050"/>
                </a:solidFill>
              </a:rPr>
              <a:t>მლ/წთ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/>
              <a:t>MeOH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" name="Picture 2" descr="G:\10.11.15\220x1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50" y="4238628"/>
            <a:ext cx="1385634" cy="1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ანალიზის შედეგები სვეტისთვის 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SP-6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10%  </a:t>
            </a:r>
            <a:r>
              <a:rPr lang="en-US" b="1" dirty="0">
                <a:solidFill>
                  <a:srgbClr val="FF0000"/>
                </a:solidFill>
              </a:rPr>
              <a:t>3.6u  200 Å (</a:t>
            </a:r>
            <a:r>
              <a:rPr lang="en-US" b="1" dirty="0" smtClean="0">
                <a:solidFill>
                  <a:srgbClr val="FF0000"/>
                </a:solidFill>
              </a:rPr>
              <a:t>63782)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100x4.6</a:t>
            </a:r>
            <a:r>
              <a:rPr lang="ka-GE" dirty="0"/>
              <a:t/>
            </a:r>
            <a:br>
              <a:rPr lang="ka-GE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34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TSO   </a:t>
            </a:r>
            <a:r>
              <a:rPr lang="en-US" dirty="0">
                <a:solidFill>
                  <a:srgbClr val="FF0000"/>
                </a:solidFill>
              </a:rPr>
              <a:t>5 Hz  </a:t>
            </a:r>
            <a:r>
              <a:rPr lang="en-US" b="1" dirty="0">
                <a:solidFill>
                  <a:srgbClr val="00B050"/>
                </a:solidFill>
              </a:rPr>
              <a:t>0.5 </a:t>
            </a:r>
            <a:r>
              <a:rPr lang="ka-GE" b="1" dirty="0" smtClean="0">
                <a:solidFill>
                  <a:srgbClr val="00B050"/>
                </a:solidFill>
              </a:rPr>
              <a:t>მლ</a:t>
            </a:r>
            <a:r>
              <a:rPr lang="en-US" b="1" dirty="0" smtClean="0">
                <a:solidFill>
                  <a:srgbClr val="00B050"/>
                </a:solidFill>
              </a:rPr>
              <a:t>/</a:t>
            </a:r>
            <a:r>
              <a:rPr lang="ka-GE" b="1" dirty="0" smtClean="0">
                <a:solidFill>
                  <a:srgbClr val="00B050"/>
                </a:solidFill>
              </a:rPr>
              <a:t>წთ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  <a:r>
              <a:rPr lang="en-US" dirty="0" err="1" smtClean="0"/>
              <a:t>MeOH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53751" y="607171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TSO   </a:t>
            </a:r>
            <a:r>
              <a:rPr lang="en-US" dirty="0">
                <a:solidFill>
                  <a:srgbClr val="FF0000"/>
                </a:solidFill>
              </a:rPr>
              <a:t>80 Hz</a:t>
            </a:r>
            <a:r>
              <a:rPr lang="en-US" dirty="0"/>
              <a:t>  </a:t>
            </a:r>
            <a:r>
              <a:rPr lang="en-US" b="1" dirty="0">
                <a:solidFill>
                  <a:srgbClr val="00B050"/>
                </a:solidFill>
              </a:rPr>
              <a:t>0.5 </a:t>
            </a:r>
            <a:r>
              <a:rPr lang="ka-GE" b="1" dirty="0" smtClean="0">
                <a:solidFill>
                  <a:srgbClr val="00B050"/>
                </a:solidFill>
              </a:rPr>
              <a:t>მლ/წთ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/>
              <a:t>MeOH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2999"/>
            <a:ext cx="7924800" cy="256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7924800" cy="2533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0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303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ანალიზის შედეგები სვეტისთვის 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SP-6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10%  </a:t>
            </a:r>
            <a:r>
              <a:rPr lang="en-US" b="1" dirty="0">
                <a:solidFill>
                  <a:srgbClr val="FF0000"/>
                </a:solidFill>
              </a:rPr>
              <a:t>3.6u  200 Å (</a:t>
            </a:r>
            <a:r>
              <a:rPr lang="en-US" b="1" dirty="0" smtClean="0">
                <a:solidFill>
                  <a:srgbClr val="FF0000"/>
                </a:solidFill>
              </a:rPr>
              <a:t>63782)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100x4.6</a:t>
            </a:r>
            <a:r>
              <a:rPr lang="ka-GE" dirty="0"/>
              <a:t/>
            </a:r>
            <a:br>
              <a:rPr lang="ka-GE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TSO   </a:t>
            </a:r>
            <a:r>
              <a:rPr lang="en-US" dirty="0">
                <a:solidFill>
                  <a:srgbClr val="FF0000"/>
                </a:solidFill>
              </a:rPr>
              <a:t>5 Hz  </a:t>
            </a:r>
            <a:r>
              <a:rPr lang="en-US" b="1" dirty="0" smtClean="0">
                <a:solidFill>
                  <a:srgbClr val="00B050"/>
                </a:solidFill>
              </a:rPr>
              <a:t>5.0 </a:t>
            </a:r>
            <a:r>
              <a:rPr lang="ka-GE" b="1" dirty="0" smtClean="0">
                <a:solidFill>
                  <a:srgbClr val="00B050"/>
                </a:solidFill>
              </a:rPr>
              <a:t>მლ</a:t>
            </a:r>
            <a:r>
              <a:rPr lang="en-US" b="1" dirty="0" smtClean="0">
                <a:solidFill>
                  <a:srgbClr val="00B050"/>
                </a:solidFill>
              </a:rPr>
              <a:t>/</a:t>
            </a:r>
            <a:r>
              <a:rPr lang="ka-GE" b="1" dirty="0" smtClean="0">
                <a:solidFill>
                  <a:srgbClr val="00B050"/>
                </a:solidFill>
              </a:rPr>
              <a:t>წთ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  <a:r>
              <a:rPr lang="en-US" dirty="0" err="1" smtClean="0"/>
              <a:t>MeOH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53751" y="607171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TSO   </a:t>
            </a:r>
            <a:r>
              <a:rPr lang="en-US" dirty="0">
                <a:solidFill>
                  <a:srgbClr val="FF0000"/>
                </a:solidFill>
              </a:rPr>
              <a:t>80 Hz</a:t>
            </a:r>
            <a:r>
              <a:rPr lang="en-US" dirty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5.0 </a:t>
            </a:r>
            <a:r>
              <a:rPr lang="ka-GE" b="1" dirty="0" smtClean="0">
                <a:solidFill>
                  <a:srgbClr val="00B050"/>
                </a:solidFill>
              </a:rPr>
              <a:t>მლ/წთ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/>
              <a:t>MeOH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" y="1078452"/>
            <a:ext cx="7876903" cy="253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" y="3710352"/>
            <a:ext cx="7876903" cy="2736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6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2650</TotalTime>
  <Words>709</Words>
  <Application>Microsoft Office PowerPoint</Application>
  <PresentationFormat>On-screen Show (4:3)</PresentationFormat>
  <Paragraphs>280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Palatino Linotype</vt:lpstr>
      <vt:lpstr>Sylfaen</vt:lpstr>
      <vt:lpstr>Times New Roman</vt:lpstr>
      <vt:lpstr>Wingdings</vt:lpstr>
      <vt:lpstr>Executive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</dc:creator>
  <cp:lastModifiedBy>Lia</cp:lastModifiedBy>
  <cp:revision>222</cp:revision>
  <dcterms:created xsi:type="dcterms:W3CDTF">2006-08-16T00:00:00Z</dcterms:created>
  <dcterms:modified xsi:type="dcterms:W3CDTF">2015-12-30T16:41:00Z</dcterms:modified>
</cp:coreProperties>
</file>