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8" r:id="rId5"/>
    <p:sldId id="260" r:id="rId6"/>
    <p:sldId id="261" r:id="rId7"/>
    <p:sldId id="264" r:id="rId8"/>
    <p:sldId id="265" r:id="rId9"/>
    <p:sldId id="269" r:id="rId10"/>
    <p:sldId id="266" r:id="rId11"/>
    <p:sldId id="267" r:id="rId12"/>
    <p:sldId id="270" r:id="rId13"/>
    <p:sldId id="271" r:id="rId14"/>
    <p:sldId id="272" r:id="rId15"/>
    <p:sldId id="275" r:id="rId16"/>
    <p:sldId id="273" r:id="rId17"/>
    <p:sldId id="274" r:id="rId1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9382B3-AA95-4335-BEBC-4C7113C9D61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30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27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81000"/>
            <a:ext cx="7772400" cy="1152128"/>
          </a:xfrm>
        </p:spPr>
        <p:txBody>
          <a:bodyPr>
            <a:normAutofit/>
          </a:bodyPr>
          <a:lstStyle/>
          <a:p>
            <a:r>
              <a:rPr lang="ka-GE" sz="2800" dirty="0" smtClean="0"/>
              <a:t>დაბალტემპერატურული ტექნოლოგიით მიკრო </a:t>
            </a:r>
            <a:r>
              <a:rPr lang="ka-GE" sz="2800" dirty="0"/>
              <a:t>და </a:t>
            </a:r>
            <a:r>
              <a:rPr lang="ka-GE" sz="2800" dirty="0" smtClean="0"/>
              <a:t>ნანო ხელსაწყოების მიღება</a:t>
            </a:r>
            <a:endParaRPr lang="ru-RU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clrChange>
              <a:clrFrom>
                <a:srgbClr val="D34F35"/>
              </a:clrFrom>
              <a:clrTo>
                <a:srgbClr val="D34F3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249289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/>
              <a:t>კონდენსირებული გარემოს </a:t>
            </a:r>
            <a:r>
              <a:rPr lang="ka-GE" b="1" dirty="0" smtClean="0"/>
              <a:t>ფიზიკა</a:t>
            </a:r>
            <a:r>
              <a:rPr lang="en-US" b="1" dirty="0" smtClean="0"/>
              <a:t>  </a:t>
            </a:r>
            <a:r>
              <a:rPr lang="ka-GE" b="1" dirty="0" smtClean="0"/>
              <a:t>(მიკრო </a:t>
            </a:r>
            <a:r>
              <a:rPr lang="ka-GE" b="1" dirty="0"/>
              <a:t>და ნანოელექტრონიკა)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8958" y="3356992"/>
            <a:ext cx="523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/>
              <a:t>ასოც. პროფ. ამირან ბიბილაშვილი</a:t>
            </a:r>
          </a:p>
          <a:p>
            <a:endParaRPr lang="ka-GE" b="1" dirty="0"/>
          </a:p>
          <a:p>
            <a:r>
              <a:rPr lang="ka-GE" b="1" dirty="0" smtClean="0"/>
              <a:t>თანაავტორები: ზ.ჯიბუტი,  ზ.ყუშიტაშვილი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44522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dirty="0" smtClean="0"/>
              <a:t>მეოთხე </a:t>
            </a:r>
            <a:r>
              <a:rPr lang="ka-GE" dirty="0"/>
              <a:t>საფაკულტეტო კონფერენცია ზუსტ და საბუნებისმეტყველო </a:t>
            </a:r>
            <a:r>
              <a:rPr lang="ka-GE" dirty="0" smtClean="0"/>
              <a:t>მეცნიერებებში</a:t>
            </a:r>
            <a:endParaRPr lang="ru-RU" dirty="0"/>
          </a:p>
          <a:p>
            <a:pPr algn="ctr"/>
            <a:r>
              <a:rPr lang="ka-GE" dirty="0" smtClean="0"/>
              <a:t>თბილისი</a:t>
            </a:r>
            <a:r>
              <a:rPr lang="en-US" dirty="0" smtClean="0"/>
              <a:t> </a:t>
            </a:r>
            <a:r>
              <a:rPr lang="ka-GE" dirty="0" smtClean="0"/>
              <a:t> </a:t>
            </a:r>
            <a:r>
              <a:rPr lang="ka-GE" dirty="0" smtClean="0"/>
              <a:t>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2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500" i="1" dirty="0" smtClean="0">
                <a:effectLst/>
              </a:rPr>
              <a:t>TiO</a:t>
            </a:r>
            <a:r>
              <a:rPr lang="ka-GE" sz="2500" dirty="0" smtClean="0">
                <a:effectLst/>
              </a:rPr>
              <a:t> და </a:t>
            </a:r>
            <a:r>
              <a:rPr lang="ka-GE" sz="2500" dirty="0" smtClean="0">
                <a:effectLst/>
                <a:latin typeface="Sylfaen" panose="010A0502050306030303" pitchFamily="18" charset="0"/>
              </a:rPr>
              <a:t>T</a:t>
            </a:r>
            <a:r>
              <a:rPr lang="en-US" sz="2500" dirty="0" err="1" smtClean="0">
                <a:effectLst/>
                <a:latin typeface="Sylfaen" panose="010A0502050306030303" pitchFamily="18" charset="0"/>
              </a:rPr>
              <a:t>i</a:t>
            </a:r>
            <a:r>
              <a:rPr lang="ka-GE" sz="2500" dirty="0" smtClean="0">
                <a:effectLst/>
                <a:latin typeface="Sylfaen" panose="010A0502050306030303" pitchFamily="18" charset="0"/>
              </a:rPr>
              <a:t>O</a:t>
            </a:r>
            <a:r>
              <a:rPr lang="ka-GE" sz="2500" baseline="-25000" dirty="0" smtClean="0">
                <a:effectLst/>
                <a:latin typeface="Sylfaen" panose="010A0502050306030303" pitchFamily="18" charset="0"/>
              </a:rPr>
              <a:t>2</a:t>
            </a:r>
            <a:r>
              <a:rPr lang="ka-GE" sz="2500" dirty="0" smtClean="0">
                <a:effectLst/>
              </a:rPr>
              <a:t> –ის პარამეტრები </a:t>
            </a:r>
            <a:endParaRPr lang="ru-RU" sz="25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13291"/>
              </p:ext>
            </p:extLst>
          </p:nvPr>
        </p:nvGraphicFramePr>
        <p:xfrm>
          <a:off x="971599" y="1524475"/>
          <a:ext cx="7272808" cy="4640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837"/>
                <a:gridCol w="1653378"/>
                <a:gridCol w="1081723"/>
                <a:gridCol w="1081723"/>
                <a:gridCol w="1032768"/>
                <a:gridCol w="1033558"/>
                <a:gridCol w="1028821"/>
              </a:tblGrid>
              <a:tr h="557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#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ოქსიდის პარამეტრები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კატალიზ–ური ანო–დირებით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უი მოქ–მედებით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მაგნეტრ–ონული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კატალიზ–ური ანო–დირ.+უი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მაგნეტრ–ონ–ი </a:t>
                      </a:r>
                      <a:r>
                        <a:rPr lang="en-US" sz="1000">
                          <a:effectLst/>
                        </a:rPr>
                        <a:t>TiO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ნიმუშის </a:t>
                      </a:r>
                      <a:r>
                        <a:rPr lang="en-US" sz="1000">
                          <a:effectLst/>
                        </a:rPr>
                        <a:t>#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ელექტრ. მუხტი </a:t>
                      </a:r>
                      <a:r>
                        <a:rPr lang="en-US" sz="1000" dirty="0">
                          <a:effectLst/>
                        </a:rPr>
                        <a:t>Q⨯</a:t>
                      </a:r>
                      <a:r>
                        <a:rPr lang="ka-GE" sz="1000" dirty="0">
                          <a:effectLst/>
                        </a:rPr>
                        <a:t>10</a:t>
                      </a:r>
                      <a:r>
                        <a:rPr lang="ka-GE" sz="1000" baseline="30000" dirty="0">
                          <a:effectLst/>
                        </a:rPr>
                        <a:t>10</a:t>
                      </a:r>
                      <a:r>
                        <a:rPr lang="ka-GE" sz="1000" dirty="0">
                          <a:effectLst/>
                        </a:rPr>
                        <a:t>, სმ</a:t>
                      </a:r>
                      <a:r>
                        <a:rPr lang="ka-GE" sz="1000" baseline="30000" dirty="0">
                          <a:effectLst/>
                        </a:rPr>
                        <a:t>–2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1,2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1,8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0,8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3,3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5,3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ინვერსიის ძაბვა –</a:t>
                      </a:r>
                      <a:r>
                        <a:rPr lang="en-US" sz="1000">
                          <a:effectLst/>
                        </a:rPr>
                        <a:t>U</a:t>
                      </a:r>
                      <a:r>
                        <a:rPr lang="ka-GE" sz="1000" baseline="-25000">
                          <a:effectLst/>
                        </a:rPr>
                        <a:t>ინვ</a:t>
                      </a:r>
                      <a:r>
                        <a:rPr lang="ka-GE" sz="1000">
                          <a:effectLst/>
                        </a:rPr>
                        <a:t>, ვ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0,40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0,25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0,20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0,65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0,30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ბრტყელი ზონის ძაბვა, –</a:t>
                      </a:r>
                      <a:r>
                        <a:rPr lang="en-US" sz="1000">
                          <a:effectLst/>
                        </a:rPr>
                        <a:t>U</a:t>
                      </a:r>
                      <a:r>
                        <a:rPr lang="ka-GE" sz="1000" baseline="-25000">
                          <a:effectLst/>
                        </a:rPr>
                        <a:t>ბრტ</a:t>
                      </a:r>
                      <a:r>
                        <a:rPr lang="ka-GE" sz="1000">
                          <a:effectLst/>
                        </a:rPr>
                        <a:t>, ვ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1,20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0,75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0,80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0,78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0,70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გამოსვლის მუშ–აობა </a:t>
                      </a:r>
                      <a:r>
                        <a:rPr lang="en-US" sz="1000">
                          <a:effectLst/>
                        </a:rPr>
                        <a:t>Al-</a:t>
                      </a:r>
                      <a:r>
                        <a:rPr lang="ka-GE" sz="1000">
                          <a:effectLst/>
                        </a:rPr>
                        <a:t>ს მიმა–რთ, –φ, ევ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0,51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0,53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0,40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0,55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0,80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გამოსვლის მუშ–აობა (კელვინის),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 φ</a:t>
                      </a:r>
                      <a:r>
                        <a:rPr lang="ka-GE" sz="1000" baseline="-25000" dirty="0">
                          <a:effectLst/>
                        </a:rPr>
                        <a:t>კელ</a:t>
                      </a:r>
                      <a:r>
                        <a:rPr lang="ka-GE" sz="1000" dirty="0">
                          <a:effectLst/>
                        </a:rPr>
                        <a:t>, </a:t>
                      </a:r>
                      <a:r>
                        <a:rPr lang="ka-GE" sz="1000" dirty="0" smtClean="0">
                          <a:effectLst/>
                        </a:rPr>
                        <a:t>ევ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4,49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4,50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5,48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4,58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4,75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დიელექტრიკუ–ლი მუდმივა, 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15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სისქე, </a:t>
                      </a:r>
                      <a:r>
                        <a:rPr lang="en-US" sz="1000">
                          <a:effectLst/>
                        </a:rPr>
                        <a:t>d, </a:t>
                      </a:r>
                      <a:r>
                        <a:rPr lang="ka-GE" sz="1000">
                          <a:effectLst/>
                        </a:rPr>
                        <a:t>ნმ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45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8.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გაჟონვის დენი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20ვ–ზე, მა/სმ</a:t>
                      </a:r>
                      <a:r>
                        <a:rPr lang="ka-GE" sz="1000" baseline="30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7,3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12,5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_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20,6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9.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ოქსიდის ტევა–დობა, </a:t>
                      </a:r>
                      <a:r>
                        <a:rPr lang="en-US" sz="1000">
                          <a:effectLst/>
                        </a:rPr>
                        <a:t>C</a:t>
                      </a:r>
                      <a:r>
                        <a:rPr lang="en-US" sz="1000" baseline="-25000">
                          <a:effectLst/>
                        </a:rPr>
                        <a:t>0, </a:t>
                      </a:r>
                      <a:r>
                        <a:rPr lang="ka-GE" sz="1000">
                          <a:effectLst/>
                        </a:rPr>
                        <a:t>პფ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15,3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44,8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9,42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44,3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ხორკლიანობა, </a:t>
                      </a:r>
                      <a:r>
                        <a:rPr lang="en-US" sz="1000">
                          <a:effectLst/>
                        </a:rPr>
                        <a:t>Ra, (Å</a:t>
                      </a:r>
                      <a:r>
                        <a:rPr lang="ka-GE" sz="10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67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54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1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500" i="1" dirty="0">
                <a:effectLst/>
              </a:rPr>
              <a:t>TiO</a:t>
            </a:r>
            <a:r>
              <a:rPr lang="ka-GE" sz="2500" dirty="0">
                <a:effectLst/>
              </a:rPr>
              <a:t> და </a:t>
            </a:r>
            <a:r>
              <a:rPr lang="ka-GE" sz="2500" dirty="0">
                <a:effectLst/>
                <a:latin typeface="Sylfaen" panose="010A0502050306030303" pitchFamily="18" charset="0"/>
              </a:rPr>
              <a:t>T</a:t>
            </a:r>
            <a:r>
              <a:rPr lang="en-US" sz="2500" dirty="0" err="1">
                <a:effectLst/>
                <a:latin typeface="Sylfaen" panose="010A0502050306030303" pitchFamily="18" charset="0"/>
              </a:rPr>
              <a:t>i</a:t>
            </a:r>
            <a:r>
              <a:rPr lang="ka-GE" sz="2500" dirty="0">
                <a:effectLst/>
                <a:latin typeface="Sylfaen" panose="010A0502050306030303" pitchFamily="18" charset="0"/>
              </a:rPr>
              <a:t>O</a:t>
            </a:r>
            <a:r>
              <a:rPr lang="ka-GE" sz="2500" baseline="-25000" dirty="0">
                <a:effectLst/>
                <a:latin typeface="Sylfaen" panose="010A0502050306030303" pitchFamily="18" charset="0"/>
              </a:rPr>
              <a:t>2</a:t>
            </a:r>
            <a:r>
              <a:rPr lang="ka-GE" sz="2500" dirty="0">
                <a:effectLst/>
              </a:rPr>
              <a:t> –</a:t>
            </a:r>
            <a:r>
              <a:rPr lang="ka-GE" sz="2500" dirty="0" smtClean="0">
                <a:effectLst/>
              </a:rPr>
              <a:t>ის</a:t>
            </a:r>
            <a:r>
              <a:rPr lang="en-US" sz="2500" dirty="0" smtClean="0">
                <a:effectLst/>
              </a:rPr>
              <a:t> </a:t>
            </a:r>
            <a:r>
              <a:rPr lang="ka-GE" sz="2500" dirty="0" smtClean="0">
                <a:effectLst/>
              </a:rPr>
              <a:t>ანალიზი</a:t>
            </a:r>
            <a:endParaRPr lang="ru-RU" sz="2500" dirty="0"/>
          </a:p>
        </p:txBody>
      </p:sp>
      <p:pic>
        <p:nvPicPr>
          <p:cNvPr id="4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10" y="1124743"/>
            <a:ext cx="3909765" cy="346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600400" cy="34645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043608" y="4725144"/>
            <a:ext cx="1640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400" dirty="0"/>
              <a:t>დიფრაქციოგრამა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59104" y="4589275"/>
            <a:ext cx="2762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400" dirty="0"/>
              <a:t>ოპტიკური გაშვების სპექტრები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58141" y="5980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1200" dirty="0"/>
              <a:t>მეოთხე საფაკულტეტო კონფერენცია ზუსტ </a:t>
            </a:r>
            <a:r>
              <a:rPr lang="ka-GE" sz="1200" dirty="0" smtClean="0"/>
              <a:t>და საბუნებისმეტყველო </a:t>
            </a:r>
            <a:r>
              <a:rPr lang="ka-GE" sz="1200" dirty="0"/>
              <a:t>მეცნიერებებში,</a:t>
            </a:r>
            <a:endParaRPr lang="ru-RU" sz="1200" dirty="0"/>
          </a:p>
          <a:p>
            <a:pPr algn="ctr"/>
            <a:r>
              <a:rPr lang="ka-GE" sz="1200" dirty="0"/>
              <a:t>თბილისი, 2016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5085184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 – </a:t>
            </a:r>
            <a:r>
              <a:rPr lang="en-US" dirty="0" err="1"/>
              <a:t>TiO</a:t>
            </a:r>
            <a:r>
              <a:rPr lang="en-US" dirty="0"/>
              <a:t>;  2 – </a:t>
            </a:r>
            <a:r>
              <a:rPr lang="en-US" dirty="0" err="1"/>
              <a:t>TiO</a:t>
            </a:r>
            <a:r>
              <a:rPr lang="en-US" baseline="-25000" dirty="0" err="1"/>
              <a:t>2</a:t>
            </a:r>
            <a:r>
              <a:rPr lang="en-US" baseline="-25000" dirty="0"/>
              <a:t>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1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ka-GE" b="1" i="1" dirty="0">
                <a:effectLst/>
              </a:rPr>
              <a:t>მერმისტორის შექმნის ტექნოლოგიური მარშრუტი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536504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123728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1200" dirty="0"/>
              <a:t>მეოთხე საფაკულტეტო კონფერენცია ზუსტ და საბუნებისმეტყველო მეცნიერებებში,</a:t>
            </a:r>
            <a:endParaRPr lang="ru-RU" sz="1200" dirty="0"/>
          </a:p>
          <a:p>
            <a:pPr algn="ctr"/>
            <a:r>
              <a:rPr lang="ka-GE" sz="1200" dirty="0"/>
              <a:t>თბილისი, 2016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9405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ka-GE" b="1" i="1" dirty="0">
                <a:effectLst/>
              </a:rPr>
              <a:t>მ</a:t>
            </a:r>
            <a:r>
              <a:rPr lang="ka-GE" sz="3100" b="1" i="1" dirty="0">
                <a:effectLst/>
              </a:rPr>
              <a:t>ემრისტორ W-TiO</a:t>
            </a:r>
            <a:r>
              <a:rPr lang="ka-GE" sz="3100" b="1" i="1" baseline="-25000" dirty="0">
                <a:effectLst/>
              </a:rPr>
              <a:t>x</a:t>
            </a:r>
            <a:r>
              <a:rPr lang="ka-GE" sz="3100" b="1" i="1" dirty="0">
                <a:effectLst/>
              </a:rPr>
              <a:t>-W–ის  ვოლტ– ამპერული </a:t>
            </a:r>
            <a:r>
              <a:rPr lang="ka-GE" sz="3100" b="1" i="1" dirty="0" smtClean="0">
                <a:effectLst/>
              </a:rPr>
              <a:t>მახასიათებელი</a:t>
            </a:r>
            <a:r>
              <a:rPr lang="ru-RU" sz="3100" dirty="0">
                <a:effectLst/>
              </a:rPr>
              <a:t/>
            </a:r>
            <a:br>
              <a:rPr lang="ru-RU" sz="3100" dirty="0">
                <a:effectLst/>
              </a:rPr>
            </a:br>
            <a:endParaRPr lang="ru-RU" sz="31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27" y="1337324"/>
            <a:ext cx="6032425" cy="31483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57425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1400" dirty="0"/>
              <a:t>მეოთხე საფაკულტეტო კონფერენცია ზუსტ და საბუნებისმეტყველო მეცნიერებებში,</a:t>
            </a:r>
            <a:endParaRPr lang="ru-RU" sz="1400" dirty="0"/>
          </a:p>
          <a:p>
            <a:pPr algn="ctr"/>
            <a:r>
              <a:rPr lang="ka-GE" sz="1400" dirty="0"/>
              <a:t>თბილისი, 2016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509120"/>
            <a:ext cx="62646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b="1" i="1" dirty="0"/>
              <a:t>ოქსიდის სისქე </a:t>
            </a:r>
            <a:r>
              <a:rPr lang="ka-GE" sz="1400" b="1" i="1" dirty="0" smtClean="0"/>
              <a:t> 60ნმ,</a:t>
            </a:r>
            <a:r>
              <a:rPr lang="ka-GE" sz="1400" dirty="0" smtClean="0"/>
              <a:t> </a:t>
            </a:r>
            <a:r>
              <a:rPr lang="ka-GE" sz="1400" b="1" i="1" dirty="0"/>
              <a:t>გაზომის </a:t>
            </a:r>
            <a:r>
              <a:rPr lang="ka-GE" sz="1400" b="1" i="1" dirty="0" smtClean="0"/>
              <a:t>სიხშირეა50 </a:t>
            </a:r>
            <a:r>
              <a:rPr lang="ka-GE" sz="1400" b="1" i="1" dirty="0"/>
              <a:t>ჰც. დადებით ძაბვაზე ჰისტერეზისის მაქსიმალური მნიშვნელობებია ΔU</a:t>
            </a:r>
            <a:r>
              <a:rPr lang="ka-GE" sz="1400" b="1" i="1" baseline="30000" dirty="0"/>
              <a:t>+</a:t>
            </a:r>
            <a:r>
              <a:rPr lang="ka-GE" sz="1400" b="1" i="1" dirty="0"/>
              <a:t>= 1ვ და ΔI</a:t>
            </a:r>
            <a:r>
              <a:rPr lang="ka-GE" sz="1400" b="1" i="1" baseline="30000" dirty="0"/>
              <a:t>+</a:t>
            </a:r>
            <a:r>
              <a:rPr lang="ka-GE" sz="1400" b="1" i="1" dirty="0"/>
              <a:t>=30მა, ხოლო უარყოფითზე – ΔU</a:t>
            </a:r>
            <a:r>
              <a:rPr lang="ka-GE" sz="1400" b="1" i="1" baseline="30000" dirty="0"/>
              <a:t>–</a:t>
            </a:r>
            <a:r>
              <a:rPr lang="ka-GE" sz="1400" b="1" i="1" dirty="0"/>
              <a:t>= 1,2 ვ და ΔI</a:t>
            </a:r>
            <a:r>
              <a:rPr lang="ka-GE" sz="1400" b="1" i="1" baseline="30000" dirty="0"/>
              <a:t>–</a:t>
            </a:r>
            <a:r>
              <a:rPr lang="ka-GE" sz="1400" b="1" i="1" dirty="0"/>
              <a:t>=20მა.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79504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686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ka-GE" b="1" i="1" dirty="0">
                <a:effectLst/>
              </a:rPr>
              <a:t> 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ka-GE" sz="2000" b="1" i="1" dirty="0">
                <a:effectLst/>
              </a:rPr>
              <a:t>პუბლიკაციები</a:t>
            </a:r>
            <a:r>
              <a:rPr lang="ka-GE" b="1" i="1" dirty="0">
                <a:effectLst/>
              </a:rPr>
              <a:t>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48680"/>
            <a:ext cx="915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200" b="1" dirty="0"/>
              <a:t>სტატიები: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6181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1200" dirty="0"/>
              <a:t>მეოთხე საფაკულტეტო კონფერენცია ზუსტ და საბუნებისმეტყველო მეცნიერებებში,</a:t>
            </a:r>
            <a:endParaRPr lang="ru-RU" sz="1200" dirty="0"/>
          </a:p>
          <a:p>
            <a:pPr algn="ctr"/>
            <a:r>
              <a:rPr lang="ka-GE" sz="1200" dirty="0"/>
              <a:t>თბილისი, 2016</a:t>
            </a:r>
            <a:endParaRPr lang="ru-RU" sz="1200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374425"/>
              </p:ext>
            </p:extLst>
          </p:nvPr>
        </p:nvGraphicFramePr>
        <p:xfrm>
          <a:off x="395536" y="1340768"/>
          <a:ext cx="7507675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4870"/>
                <a:gridCol w="2204251"/>
                <a:gridCol w="1791265"/>
                <a:gridCol w="907006"/>
                <a:gridCol w="1260283"/>
              </a:tblGrid>
              <a:tr h="15223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A.Bibilashvili,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Z. Kushitashvili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 Temperature Oxidation of GaAs by UV Stimulated Plasma Anodizing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მიღებულია დასაბეჭდად:</a:t>
                      </a:r>
                      <a:r>
                        <a:rPr lang="en-US" sz="1200">
                          <a:effectLst/>
                        </a:rPr>
                        <a:t> Journal - Procedia Earth and Planetary Science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Elsevier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37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A.Bibilashvili,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Z. Kushitashvili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C-V Characterization of HfO2 and ZrO2 Dielectric Layers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 Received by UV Stimulated Plasma Anodizing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გაგზავნილია: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Vacuum Science Technology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23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N.Khuchua,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Z. Jibuti et al.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Defect formation in ion- implanted Si-approach to controlled semiconductor optical properties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Solid State Phenomena, </a:t>
                      </a:r>
                      <a:r>
                        <a:rPr lang="ka-GE" sz="1200">
                          <a:effectLst/>
                        </a:rPr>
                        <a:t>Vol. 242 (2015)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pp. 374-379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733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ka-GE" sz="1800" b="1" i="1" dirty="0">
                <a:effectLst/>
              </a:rPr>
              <a:t>პუბლიკაციები 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976863"/>
              </p:ext>
            </p:extLst>
          </p:nvPr>
        </p:nvGraphicFramePr>
        <p:xfrm>
          <a:off x="827584" y="1772816"/>
          <a:ext cx="7200800" cy="40324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00267"/>
                <a:gridCol w="1200133"/>
                <a:gridCol w="1200133"/>
                <a:gridCol w="2400267"/>
              </a:tblGrid>
              <a:tr h="1133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1000" dirty="0">
                          <a:effectLst/>
                        </a:rPr>
                        <a:t>Боброва Е.А., Леонов А.В., Мордкович В.Н.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1000" dirty="0">
                          <a:effectLst/>
                        </a:rPr>
                        <a:t>Бибилашвили А.П., Долидзе Н.Д., Щербачев К.Д.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Влияние химический </a:t>
                      </a:r>
                      <a:r>
                        <a:rPr lang="ru-RU" sz="1000" dirty="0" err="1">
                          <a:effectLst/>
                        </a:rPr>
                        <a:t>прир</a:t>
                      </a:r>
                      <a:r>
                        <a:rPr lang="ru-RU" sz="1000" dirty="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оды имплантируемых ионов на радиационное </a:t>
                      </a:r>
                      <a:r>
                        <a:rPr lang="ru-RU" sz="1000" dirty="0" err="1">
                          <a:effectLst/>
                        </a:rPr>
                        <a:t>дефекто</a:t>
                      </a:r>
                      <a:r>
                        <a:rPr lang="ru-RU" sz="1000" dirty="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образование</a:t>
                      </a:r>
                      <a:r>
                        <a:rPr lang="en-US" sz="1000" dirty="0">
                          <a:effectLst/>
                        </a:rPr>
                        <a:t> в Si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Труды </a:t>
                      </a:r>
                      <a:r>
                        <a:rPr lang="en-US" sz="1000" dirty="0">
                          <a:effectLst/>
                        </a:rPr>
                        <a:t>XXII</a:t>
                      </a:r>
                      <a:r>
                        <a:rPr lang="ru-RU" sz="1000" dirty="0">
                          <a:effectLst/>
                        </a:rPr>
                        <a:t> международной </a:t>
                      </a:r>
                      <a:r>
                        <a:rPr lang="ru-RU" sz="1000" dirty="0" err="1">
                          <a:effectLst/>
                        </a:rPr>
                        <a:t>конф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«</a:t>
                      </a:r>
                      <a:r>
                        <a:rPr lang="ru-RU" sz="1000" dirty="0" err="1">
                          <a:effectLst/>
                        </a:rPr>
                        <a:t>Взаимодействиие</a:t>
                      </a:r>
                      <a:r>
                        <a:rPr lang="ru-RU" sz="1000" dirty="0">
                          <a:effectLst/>
                        </a:rPr>
                        <a:t> ионов с </a:t>
                      </a:r>
                      <a:r>
                        <a:rPr lang="ru-RU" sz="1000" dirty="0" err="1">
                          <a:effectLst/>
                        </a:rPr>
                        <a:t>повер-хностью</a:t>
                      </a:r>
                      <a:r>
                        <a:rPr lang="ru-RU" sz="1000" dirty="0">
                          <a:effectLst/>
                        </a:rPr>
                        <a:t>» </a:t>
                      </a:r>
                      <a:r>
                        <a:rPr lang="ru-RU" sz="1000" dirty="0" err="1">
                          <a:effectLst/>
                        </a:rPr>
                        <a:t>ВИП</a:t>
                      </a:r>
                      <a:r>
                        <a:rPr lang="ru-RU" sz="1000" dirty="0">
                          <a:effectLst/>
                        </a:rPr>
                        <a:t>-2015, 20-</a:t>
                      </a:r>
                      <a:r>
                        <a:rPr lang="ru-RU" sz="1000" dirty="0" err="1">
                          <a:effectLst/>
                        </a:rPr>
                        <a:t>25августа</a:t>
                      </a:r>
                      <a:r>
                        <a:rPr lang="ru-RU" sz="1000" dirty="0">
                          <a:effectLst/>
                        </a:rPr>
                        <a:t> 2015, Москва, Россия, </a:t>
                      </a:r>
                      <a:r>
                        <a:rPr lang="ru-RU" sz="1000" dirty="0" err="1">
                          <a:effectLst/>
                        </a:rPr>
                        <a:t>т.2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с.105</a:t>
                      </a:r>
                      <a:r>
                        <a:rPr lang="ru-RU" sz="1000" dirty="0">
                          <a:effectLst/>
                        </a:rPr>
                        <a:t>-108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59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1000" dirty="0">
                          <a:effectLst/>
                        </a:rPr>
                        <a:t>A.Bibilashvili,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1000" dirty="0">
                          <a:effectLst/>
                        </a:rPr>
                        <a:t>Z. Kushitashvili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Low temperature oxidation of </a:t>
                      </a:r>
                      <a:r>
                        <a:rPr lang="en-US" sz="1000" dirty="0" err="1">
                          <a:effectLst/>
                        </a:rPr>
                        <a:t>GaAs</a:t>
                      </a:r>
                      <a:r>
                        <a:rPr lang="en-US" sz="1000" dirty="0">
                          <a:effectLst/>
                        </a:rPr>
                        <a:t> by UV stimulated plasma anodizing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World Multidisciplinary Earth Sciences Symposium 2015, 7-11 September, 2015, Prague (Czech Republic)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1116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1000" dirty="0">
                          <a:effectLst/>
                        </a:rPr>
                        <a:t>A.Bibilashvili, R.Guliaev, N.Dolidze, G.Skhiladze,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100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Z. </a:t>
                      </a:r>
                      <a:r>
                        <a:rPr lang="ru-RU" sz="1000" dirty="0" err="1">
                          <a:effectLst/>
                        </a:rPr>
                        <a:t>Kushitashvili</a:t>
                      </a:r>
                      <a:r>
                        <a:rPr lang="ru-RU" sz="1000" dirty="0">
                          <a:effectLst/>
                        </a:rPr>
                        <a:t>, L. </a:t>
                      </a:r>
                      <a:r>
                        <a:rPr lang="ru-RU" sz="1000" dirty="0" err="1">
                          <a:effectLst/>
                        </a:rPr>
                        <a:t>Jibuti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</a:txBody>
                  <a:tcPr marL="17780" marR="177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Research and Development of Technology Receiving Titanium Oxides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r>
                        <a:rPr lang="en-US" sz="1000" baseline="30000" dirty="0">
                          <a:effectLst/>
                        </a:rPr>
                        <a:t>nd</a:t>
                      </a:r>
                      <a:r>
                        <a:rPr lang="en-US" sz="1000" dirty="0">
                          <a:effectLst/>
                        </a:rPr>
                        <a:t> International Conference “Modern Technologies and Methods of Inorganic Materials Science”, Proc., 20-24 April (2015), Tbilisi, Georgia, pp.149-155.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1188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1000" dirty="0">
                          <a:effectLst/>
                        </a:rPr>
                        <a:t>A.Bibilashvili, G.Skhiladze,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1000" dirty="0">
                          <a:effectLst/>
                        </a:rPr>
                        <a:t>Z. Kushitashvili, L.Jangidze, L. Jibuti.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Development of Technology Receiving Thin Dielectric Layers For Micro and </a:t>
                      </a:r>
                      <a:r>
                        <a:rPr lang="en-US" sz="1000" dirty="0" err="1">
                          <a:effectLst/>
                        </a:rPr>
                        <a:t>Nanoelectronics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International Conference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“Advanced Materials and </a:t>
                      </a:r>
                      <a:r>
                        <a:rPr lang="en-US" sz="1000" dirty="0" err="1">
                          <a:effectLst/>
                        </a:rPr>
                        <a:t>Technolo-gies</a:t>
                      </a:r>
                      <a:r>
                        <a:rPr lang="en-US" sz="1000" dirty="0">
                          <a:effectLst/>
                        </a:rPr>
                        <a:t>” Proceedings, 21-23 October 2015, Tbilisi, Georgia, </a:t>
                      </a:r>
                      <a:r>
                        <a:rPr lang="en-US" sz="1000" dirty="0" err="1">
                          <a:effectLst/>
                        </a:rPr>
                        <a:t>pp.96</a:t>
                      </a:r>
                      <a:r>
                        <a:rPr lang="en-US" sz="1000" dirty="0">
                          <a:effectLst/>
                        </a:rPr>
                        <a:t>-100.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1124744"/>
            <a:ext cx="29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a-GE" altLang="ru-RU" b="1" dirty="0">
                <a:latin typeface="Sylfaen" pitchFamily="18" charset="0"/>
                <a:ea typeface="Times New Roman" pitchFamily="18" charset="0"/>
                <a:cs typeface="Arial" pitchFamily="34" charset="0"/>
              </a:rPr>
              <a:t>ფორუმებში მონაწილეობა:</a:t>
            </a:r>
            <a:endParaRPr lang="ka-GE" alt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1200" dirty="0"/>
              <a:t>მეოთხე საფაკულტეტო კონფერენცია ზუსტ და საბუნებისმეტყველო მეცნიერებებში,</a:t>
            </a:r>
            <a:endParaRPr lang="ru-RU" sz="1200" dirty="0"/>
          </a:p>
          <a:p>
            <a:pPr algn="ctr"/>
            <a:r>
              <a:rPr lang="ka-GE" sz="1200" dirty="0"/>
              <a:t>თბილისი, 2016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85892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523528"/>
          </a:xfrm>
        </p:spPr>
        <p:txBody>
          <a:bodyPr>
            <a:normAutofit fontScale="90000"/>
          </a:bodyPr>
          <a:lstStyle/>
          <a:p>
            <a:pPr algn="ctr"/>
            <a:r>
              <a:rPr lang="ka-GE" sz="1800" b="1" i="1" dirty="0">
                <a:effectLst/>
              </a:rPr>
              <a:t>პუბლიკაციები 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686800" cy="5616624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ka-GE" altLang="ru-RU" sz="1400" b="1" i="1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სახელმძღვანელოები</a:t>
            </a:r>
            <a:r>
              <a:rPr lang="ka-GE" altLang="ru-RU" sz="1400" b="1" i="1" dirty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:</a:t>
            </a:r>
            <a:endParaRPr lang="ru-RU" altLang="ru-RU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ka-GE" sz="1400" dirty="0" smtClean="0"/>
          </a:p>
          <a:p>
            <a:pPr algn="ctr"/>
            <a:endParaRPr lang="ka-GE" sz="1400" dirty="0"/>
          </a:p>
          <a:p>
            <a:pPr marL="0" indent="0" algn="ctr">
              <a:buNone/>
            </a:pPr>
            <a:endParaRPr lang="ka-GE" sz="1400" dirty="0" smtClean="0"/>
          </a:p>
          <a:p>
            <a:pPr marL="0" indent="0" algn="ctr">
              <a:buNone/>
            </a:pPr>
            <a:endParaRPr lang="ka-GE" sz="1400" dirty="0"/>
          </a:p>
          <a:p>
            <a:pPr marL="0" indent="0">
              <a:buNone/>
            </a:pPr>
            <a:r>
              <a:rPr lang="ka-GE" sz="1400" b="1" dirty="0"/>
              <a:t>განაცხადი პატენტებიზე:</a:t>
            </a:r>
            <a:endParaRPr lang="ru-RU" sz="1400" dirty="0"/>
          </a:p>
          <a:p>
            <a:r>
              <a:rPr lang="ka-GE" sz="1400" b="1" dirty="0"/>
              <a:t>1)ამირან ბიბილაშვილი, ნუგზარ დოლიძე – </a:t>
            </a:r>
            <a:r>
              <a:rPr lang="ka-GE" sz="1400" dirty="0"/>
              <a:t>ნახევარგამტარ–დიელექტრიკის გამყოფ საზღვარზე ენერგეტიკული დონის აღმოჩენის მეთოდი;</a:t>
            </a:r>
            <a:endParaRPr lang="ru-RU" sz="1400" dirty="0"/>
          </a:p>
          <a:p>
            <a:r>
              <a:rPr lang="ka-GE" sz="1400" b="1" dirty="0"/>
              <a:t>2) ამირან ბიბილაშვილი, ზურაბ ყუშიტაშვილი </a:t>
            </a:r>
            <a:r>
              <a:rPr lang="ka-GE" sz="1400" dirty="0"/>
              <a:t>– მეტალების ოქსიდური ფირების მიღების დაბალტემპერატურული სტიმულირებული მეთოდი</a:t>
            </a:r>
            <a:endParaRPr lang="ru-RU" sz="1400" dirty="0"/>
          </a:p>
          <a:p>
            <a:pPr marL="0" indent="0" algn="ctr">
              <a:buNone/>
            </a:pPr>
            <a:endParaRPr lang="ka-GE" sz="1400" dirty="0"/>
          </a:p>
          <a:p>
            <a:pPr marL="0" indent="0">
              <a:buNone/>
            </a:pPr>
            <a:r>
              <a:rPr lang="ka-GE" sz="1400" b="1" dirty="0"/>
              <a:t>გრანტები:    </a:t>
            </a:r>
            <a:endParaRPr lang="ru-RU" sz="1400" dirty="0"/>
          </a:p>
          <a:p>
            <a:r>
              <a:rPr lang="ka-GE" sz="1400" dirty="0"/>
              <a:t>   </a:t>
            </a:r>
            <a:r>
              <a:rPr lang="ka-GE" sz="1400" b="1" dirty="0"/>
              <a:t>პროექტი:  </a:t>
            </a:r>
            <a:r>
              <a:rPr lang="ru-RU" sz="1400" dirty="0" err="1"/>
              <a:t>SIG</a:t>
            </a:r>
            <a:r>
              <a:rPr lang="ru-RU" sz="1400" dirty="0"/>
              <a:t>/55/4/2015</a:t>
            </a:r>
            <a:r>
              <a:rPr lang="ka-GE" sz="1400" dirty="0"/>
              <a:t>  „</a:t>
            </a:r>
            <a:r>
              <a:rPr lang="ru-RU" sz="1400" dirty="0" err="1"/>
              <a:t>მაღალეფექტური</a:t>
            </a:r>
            <a:r>
              <a:rPr lang="ru-RU" sz="1400" dirty="0"/>
              <a:t> </a:t>
            </a:r>
            <a:r>
              <a:rPr lang="ru-RU" sz="1400" dirty="0" err="1"/>
              <a:t>მზის</a:t>
            </a:r>
            <a:r>
              <a:rPr lang="ru-RU" sz="1400" dirty="0"/>
              <a:t> </a:t>
            </a:r>
            <a:r>
              <a:rPr lang="ru-RU" sz="1400" dirty="0" err="1"/>
              <a:t>ელემენტების</a:t>
            </a:r>
            <a:r>
              <a:rPr lang="ru-RU" sz="1400" dirty="0"/>
              <a:t> </a:t>
            </a:r>
            <a:r>
              <a:rPr lang="ru-RU" sz="1400" dirty="0" err="1"/>
              <a:t>მიღების</a:t>
            </a:r>
            <a:r>
              <a:rPr lang="ru-RU" sz="1400" dirty="0"/>
              <a:t> </a:t>
            </a:r>
            <a:r>
              <a:rPr lang="ru-RU" sz="1400" dirty="0" err="1"/>
              <a:t>ტექნოლოგიის</a:t>
            </a:r>
            <a:r>
              <a:rPr lang="ru-RU" sz="1400" dirty="0"/>
              <a:t> </a:t>
            </a:r>
            <a:r>
              <a:rPr lang="ru-RU" sz="1400" dirty="0" err="1"/>
              <a:t>შემუშავება</a:t>
            </a:r>
            <a:r>
              <a:rPr lang="ka-GE" sz="1400" dirty="0"/>
              <a:t>“. </a:t>
            </a:r>
            <a:r>
              <a:rPr lang="ka-GE" sz="1400" b="1" dirty="0"/>
              <a:t>წარმდგენელი: </a:t>
            </a:r>
            <a:r>
              <a:rPr lang="ka-GE" sz="1400" dirty="0"/>
              <a:t>ივ.ჯავახიშვილის სახელობის თბილისის სახელმწიფო უნივერსიტეტის </a:t>
            </a:r>
            <a:r>
              <a:rPr lang="ru-RU" sz="1400" b="1" dirty="0" err="1"/>
              <a:t>IV</a:t>
            </a:r>
            <a:r>
              <a:rPr lang="ru-RU" sz="1400" b="1" dirty="0"/>
              <a:t>  </a:t>
            </a:r>
            <a:r>
              <a:rPr lang="ka-GE" sz="1400" b="1" dirty="0"/>
              <a:t>კურსის სტუდენტი ლადო ჯიბუტი. მენტორი: </a:t>
            </a:r>
            <a:r>
              <a:rPr lang="ka-GE" sz="1400" dirty="0"/>
              <a:t>ივ.ჯავახიშვილის სახელობის თბილისის სახელმწიფო უნივერსიტეტის ასოცირებული პროფესორი </a:t>
            </a:r>
            <a:r>
              <a:rPr lang="ka-GE" sz="1400" b="1" dirty="0"/>
              <a:t>ამირან ბიბილაშვილი. </a:t>
            </a:r>
            <a:r>
              <a:rPr lang="ka-GE" sz="1400" dirty="0"/>
              <a:t>დამფინანსებელი:  „განათლების, მეცნიერების და ტექნოლოგიების განვითარების თს ფონდი ხვალინდელი წარმატებისთვის“.</a:t>
            </a:r>
            <a:endParaRPr lang="ru-RU" sz="1400" dirty="0"/>
          </a:p>
          <a:p>
            <a:pPr algn="ctr"/>
            <a:endParaRPr lang="ka-GE" sz="1400" dirty="0" smtClean="0"/>
          </a:p>
          <a:p>
            <a:pPr algn="ctr"/>
            <a:endParaRPr lang="ka-GE" sz="1400" dirty="0" smtClean="0"/>
          </a:p>
          <a:p>
            <a:pPr algn="ctr"/>
            <a:endParaRPr lang="ka-GE" sz="1400" dirty="0"/>
          </a:p>
          <a:p>
            <a:pPr algn="ctr"/>
            <a:endParaRPr lang="ka-GE" sz="1400" dirty="0" smtClean="0"/>
          </a:p>
          <a:p>
            <a:pPr marL="0" indent="0" algn="ctr">
              <a:buNone/>
            </a:pPr>
            <a:r>
              <a:rPr lang="ka-GE" sz="1400" dirty="0" smtClean="0"/>
              <a:t>მეოთხე </a:t>
            </a:r>
            <a:r>
              <a:rPr lang="ka-GE" sz="1400" dirty="0"/>
              <a:t>საფაკულტეტო კონფერენცია ზუსტ და საბუნებისმეტყველო მეცნიერებებში,</a:t>
            </a:r>
            <a:endParaRPr lang="ru-RU" sz="1400" dirty="0"/>
          </a:p>
          <a:p>
            <a:pPr marL="0" indent="0" algn="ctr">
              <a:buNone/>
            </a:pPr>
            <a:r>
              <a:rPr lang="ka-GE" sz="1400" dirty="0"/>
              <a:t>თბილისი, 2016</a:t>
            </a:r>
            <a:endParaRPr lang="ru-RU" sz="14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259351"/>
              </p:ext>
            </p:extLst>
          </p:nvPr>
        </p:nvGraphicFramePr>
        <p:xfrm>
          <a:off x="179512" y="1124744"/>
          <a:ext cx="4392488" cy="7053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0120"/>
                <a:gridCol w="1512168"/>
                <a:gridCol w="1224136"/>
                <a:gridCol w="576064"/>
              </a:tblGrid>
              <a:tr h="83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100" dirty="0">
                          <a:effectLst/>
                        </a:rPr>
                        <a:t>ა.ბიბილაშვილი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100" dirty="0">
                          <a:effectLst/>
                        </a:rPr>
                        <a:t>დიელექტრიკები – ფიზიკა, ტექნოლოგია, გამოყენება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 თბილისი, თსუ–ს გამომცემლობა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2015წ.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100" dirty="0">
                          <a:effectLst/>
                        </a:rPr>
                        <a:t>195 გვ.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057179"/>
              </p:ext>
            </p:extLst>
          </p:nvPr>
        </p:nvGraphicFramePr>
        <p:xfrm>
          <a:off x="4824028" y="1246320"/>
          <a:ext cx="4344144" cy="5783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31776"/>
                <a:gridCol w="1296144"/>
                <a:gridCol w="1452500"/>
                <a:gridCol w="56372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ზ. ჯიბუტი, მ.ტურტულაძე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ლაბორატორიული სამუშაოები ფიზიკაში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თბილისი, საქართველოს აგრარ–ული უნივერსიტეტი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100" dirty="0">
                          <a:effectLst/>
                        </a:rPr>
                        <a:t>138 გვ.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0" y="1268760"/>
            <a:ext cx="5040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2)    </a:t>
            </a:r>
            <a:endParaRPr kumimoji="0" lang="ka-GE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00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68680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b="1" dirty="0" smtClean="0">
                <a:solidFill>
                  <a:srgbClr val="00B050"/>
                </a:solidFill>
              </a:rPr>
              <a:t> </a:t>
            </a:r>
            <a:r>
              <a:rPr lang="ka-GE" sz="3600" b="1" dirty="0" smtClean="0">
                <a:solidFill>
                  <a:srgbClr val="00B050"/>
                </a:solidFill>
              </a:rPr>
              <a:t>მადლობა </a:t>
            </a:r>
            <a:r>
              <a:rPr lang="ka-GE" sz="3600" b="1" dirty="0">
                <a:solidFill>
                  <a:srgbClr val="00B050"/>
                </a:solidFill>
              </a:rPr>
              <a:t>ყურადღებისთვის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5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400" b="1" i="1" dirty="0">
                <a:effectLst/>
              </a:rPr>
              <a:t>ინტეგრალური მიკროსქემები</a:t>
            </a:r>
            <a:endParaRPr lang="ru-RU" sz="2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908" y="2060848"/>
            <a:ext cx="8524056" cy="1584176"/>
          </a:xfrm>
        </p:spPr>
        <p:txBody>
          <a:bodyPr>
            <a:normAutofit/>
          </a:bodyPr>
          <a:lstStyle/>
          <a:p>
            <a:r>
              <a:rPr lang="ka-GE" sz="1400" b="1" dirty="0"/>
              <a:t>ძირითადი პროცესები:</a:t>
            </a:r>
            <a:endParaRPr lang="ru-RU" sz="1400" dirty="0"/>
          </a:p>
          <a:p>
            <a:r>
              <a:rPr lang="ka-GE" sz="1400" b="1" i="1" dirty="0">
                <a:solidFill>
                  <a:srgbClr val="FF0000"/>
                </a:solidFill>
              </a:rPr>
              <a:t>1</a:t>
            </a:r>
            <a:r>
              <a:rPr lang="ka-GE" sz="1400" b="1" i="1" u="sng" dirty="0">
                <a:solidFill>
                  <a:srgbClr val="FF0000"/>
                </a:solidFill>
              </a:rPr>
              <a:t>. დიელექტრიკული ფირის ფორმირება;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ka-GE" sz="1400" b="1" dirty="0"/>
              <a:t>2.ფოტოლიტოგრაფია; </a:t>
            </a:r>
            <a:r>
              <a:rPr lang="ka-GE" sz="1400" b="1" i="1" dirty="0" smtClean="0">
                <a:solidFill>
                  <a:srgbClr val="FF0000"/>
                </a:solidFill>
              </a:rPr>
              <a:t>3.</a:t>
            </a:r>
            <a:r>
              <a:rPr lang="ka-GE" sz="1400" b="1" i="1" u="sng" dirty="0" smtClean="0">
                <a:solidFill>
                  <a:srgbClr val="FF0000"/>
                </a:solidFill>
              </a:rPr>
              <a:t>დიფუზია</a:t>
            </a:r>
            <a:r>
              <a:rPr lang="ka-GE" sz="1400" b="1" i="1" u="sng" dirty="0">
                <a:solidFill>
                  <a:srgbClr val="FF0000"/>
                </a:solidFill>
              </a:rPr>
              <a:t>;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ka-GE" sz="1400" b="1" i="1" dirty="0"/>
              <a:t>4.</a:t>
            </a:r>
            <a:r>
              <a:rPr lang="ka-GE" sz="1400" b="1" dirty="0"/>
              <a:t>მეტალის დაფენა.                              </a:t>
            </a:r>
            <a:r>
              <a:rPr lang="ka-GE" sz="1400" b="1" dirty="0">
                <a:solidFill>
                  <a:srgbClr val="FF0000"/>
                </a:solidFill>
              </a:rPr>
              <a:t>~1000</a:t>
            </a:r>
            <a:r>
              <a:rPr lang="ka-GE" sz="1400" b="1" baseline="30000" dirty="0">
                <a:solidFill>
                  <a:srgbClr val="FF0000"/>
                </a:solidFill>
              </a:rPr>
              <a:t>0</a:t>
            </a:r>
            <a:r>
              <a:rPr lang="en-US" sz="1400" b="1" dirty="0">
                <a:solidFill>
                  <a:srgbClr val="FF0000"/>
                </a:solidFill>
              </a:rPr>
              <a:t>C </a:t>
            </a:r>
            <a:endParaRPr lang="ru-RU" sz="1400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1400" dirty="0"/>
          </a:p>
          <a:p>
            <a:pPr marL="0" indent="0" algn="r">
              <a:buNone/>
            </a:pPr>
            <a:endParaRPr lang="ru-RU" sz="7200" dirty="0"/>
          </a:p>
        </p:txBody>
      </p:sp>
      <p:pic>
        <p:nvPicPr>
          <p:cNvPr id="4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2" y="1052736"/>
            <a:ext cx="790575" cy="73596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96" y="1052736"/>
            <a:ext cx="733425" cy="73342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946150" cy="77152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902335" cy="67627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25" y="1052542"/>
            <a:ext cx="828675" cy="82867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27" descr="Description: http://habrastorage.org/storage2/327/e23/bff/327e23bff64ef4eabf542073c5d08e41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36860"/>
            <a:ext cx="838200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newIMG_012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28" y="1052542"/>
            <a:ext cx="89154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4281999" y="402960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 smtClean="0"/>
              <a:t>არასასურველი </a:t>
            </a:r>
            <a:r>
              <a:rPr lang="ka-GE" sz="1400" dirty="0"/>
              <a:t>მინარევების დიფუზია;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 smtClean="0"/>
              <a:t>მიღებული </a:t>
            </a:r>
            <a:r>
              <a:rPr lang="ka-GE" sz="1400" dirty="0"/>
              <a:t>არეების განრთხმა;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 smtClean="0"/>
              <a:t>ქვესაფენთან </a:t>
            </a:r>
            <a:r>
              <a:rPr lang="ka-GE" sz="1400" dirty="0"/>
              <a:t>ადგეზიის გაუარესება;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 smtClean="0"/>
              <a:t>გამყოფ </a:t>
            </a:r>
            <a:r>
              <a:rPr lang="ka-GE" sz="1400" dirty="0"/>
              <a:t>საზღვარზე დაძაბულობის გაზრდა;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 smtClean="0"/>
              <a:t>გაჟონვის </a:t>
            </a:r>
            <a:r>
              <a:rPr lang="ka-GE" sz="1400" dirty="0"/>
              <a:t>დენების გაზრდა;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 smtClean="0"/>
              <a:t>ზოგიერთი </a:t>
            </a:r>
            <a:r>
              <a:rPr lang="ka-GE" sz="1400" dirty="0"/>
              <a:t>ფუძეშრის (</a:t>
            </a:r>
            <a:r>
              <a:rPr lang="en-US" sz="1400" dirty="0" err="1"/>
              <a:t>GaAs</a:t>
            </a:r>
            <a:r>
              <a:rPr lang="ka-GE" sz="1400" dirty="0"/>
              <a:t>) სტრუქტურის დაშლა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3691054"/>
            <a:ext cx="3898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600" b="1" dirty="0"/>
              <a:t>მაღალტემპერატურული პროცესებისას: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6093296"/>
            <a:ext cx="77266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100" dirty="0" smtClean="0"/>
              <a:t>მეოთხე საფაკულტეტო კონფერენცია ზუსტ და საბუნებისმეტყველო მეცნიერებებში,</a:t>
            </a:r>
            <a:endParaRPr lang="ru-RU" sz="1100" dirty="0" smtClean="0"/>
          </a:p>
          <a:p>
            <a:pPr algn="ctr"/>
            <a:r>
              <a:rPr lang="ka-GE" sz="1100" dirty="0" smtClean="0"/>
              <a:t>თბილისი, 2016</a:t>
            </a:r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029165"/>
            <a:ext cx="37927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b="1" dirty="0"/>
              <a:t>ალტერნატიური პროცესები:</a:t>
            </a:r>
            <a:endParaRPr lang="ru-RU" sz="1400" dirty="0"/>
          </a:p>
          <a:p>
            <a:pPr lvl="0"/>
            <a:r>
              <a:rPr lang="ka-GE" sz="1400" b="1" i="1" dirty="0"/>
              <a:t>ფოტოსტიმულირებული დიფუზია და </a:t>
            </a:r>
            <a:endParaRPr lang="ru-RU" sz="1400" dirty="0"/>
          </a:p>
          <a:p>
            <a:pPr lvl="0"/>
            <a:r>
              <a:rPr lang="ka-GE" sz="1400" b="1" i="1" dirty="0">
                <a:solidFill>
                  <a:srgbClr val="FF0000"/>
                </a:solidFill>
              </a:rPr>
              <a:t>სტიმულირებული პლაზმური ანოდირება.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576064"/>
          </a:xfrm>
        </p:spPr>
        <p:txBody>
          <a:bodyPr>
            <a:normAutofit/>
          </a:bodyPr>
          <a:lstStyle/>
          <a:p>
            <a:pPr algn="ctr"/>
            <a:r>
              <a:rPr lang="ka-GE" sz="2500" dirty="0" smtClean="0"/>
              <a:t>სტიმულირებული პლაზმური ანოდირება</a:t>
            </a:r>
            <a:endParaRPr lang="ru-RU" sz="2500" dirty="0"/>
          </a:p>
        </p:txBody>
      </p:sp>
      <p:pic>
        <p:nvPicPr>
          <p:cNvPr id="6" name="Picture 26" descr="sqem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817" y="3501008"/>
            <a:ext cx="201358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15816" y="1844824"/>
            <a:ext cx="5771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dirty="0"/>
              <a:t>ულტრაიისფერი </a:t>
            </a:r>
            <a:r>
              <a:rPr lang="ka-GE" dirty="0" smtClean="0"/>
              <a:t>დასხივება პლაზმური ანოდირების </a:t>
            </a:r>
          </a:p>
          <a:p>
            <a:pPr algn="ctr"/>
            <a:r>
              <a:rPr lang="ka-GE" dirty="0" smtClean="0"/>
              <a:t>პროცესში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54344" y="3501008"/>
            <a:ext cx="5982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/>
              <a:t>პლაზმური ანოდირების დანადგარის სქემატური ნახაზი: </a:t>
            </a:r>
            <a:endParaRPr lang="ru-RU" dirty="0"/>
          </a:p>
          <a:p>
            <a:r>
              <a:rPr lang="ka-GE" dirty="0"/>
              <a:t> 1–ხუფი; </a:t>
            </a:r>
            <a:r>
              <a:rPr lang="ka-GE" dirty="0" smtClean="0"/>
              <a:t>2–ანოდი</a:t>
            </a:r>
            <a:r>
              <a:rPr lang="ka-GE" dirty="0"/>
              <a:t>; 3–კატოდი; 4– სამიზნის კონტაქტი; 5– ნიმუში; </a:t>
            </a:r>
            <a:r>
              <a:rPr lang="ka-GE" dirty="0" smtClean="0"/>
              <a:t> </a:t>
            </a:r>
            <a:r>
              <a:rPr lang="ka-GE" dirty="0"/>
              <a:t>6–პლაზმის დამჭერი; 7–თერმოწყვილის გამომყვანები; </a:t>
            </a:r>
            <a:r>
              <a:rPr lang="ka-GE" dirty="0" smtClean="0"/>
              <a:t>8–ულტრა </a:t>
            </a:r>
            <a:r>
              <a:rPr lang="ka-GE" dirty="0"/>
              <a:t>იისფერი დასხივების წყარო; 9–ნიმუშის გამახურებელი.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817" y="6165304"/>
            <a:ext cx="83196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100" dirty="0" smtClean="0"/>
              <a:t>მეოთხე საფაკულტეტო კონფერენცია ზუსტ და საბუნებისმეტყველო მეცნიერებებში,</a:t>
            </a:r>
            <a:endParaRPr lang="ru-RU" sz="1100" dirty="0" smtClean="0"/>
          </a:p>
          <a:p>
            <a:pPr algn="ctr"/>
            <a:r>
              <a:rPr lang="ka-GE" sz="1100" dirty="0" smtClean="0"/>
              <a:t>თბილისი, 2016</a:t>
            </a:r>
            <a:endParaRPr lang="ru-RU" sz="1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56906"/>
            <a:ext cx="19907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6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 dirty="0"/>
              <a:t>ოქსიდების ფორმირების კინეტიკა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301273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3456087"/>
            <a:ext cx="26869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Al</a:t>
            </a:r>
            <a:r>
              <a:rPr lang="en-US" sz="1600" baseline="-25000" dirty="0" err="1"/>
              <a:t>2</a:t>
            </a:r>
            <a:r>
              <a:rPr lang="en-US" sz="1600" dirty="0" err="1"/>
              <a:t>O</a:t>
            </a:r>
            <a:r>
              <a:rPr lang="en-US" sz="1600" baseline="-25000" dirty="0" err="1"/>
              <a:t>3</a:t>
            </a:r>
            <a:r>
              <a:rPr lang="en-US" sz="1600" dirty="0"/>
              <a:t>, </a:t>
            </a:r>
            <a:r>
              <a:rPr lang="en-US" sz="1600" dirty="0" err="1"/>
              <a:t>HfO</a:t>
            </a:r>
            <a:r>
              <a:rPr lang="en-US" sz="1600" baseline="-25000" dirty="0" err="1"/>
              <a:t>2</a:t>
            </a:r>
            <a:r>
              <a:rPr lang="en-US" sz="1600" dirty="0"/>
              <a:t>, </a:t>
            </a:r>
            <a:r>
              <a:rPr lang="en-US" sz="1600" dirty="0" err="1"/>
              <a:t>ZrO</a:t>
            </a:r>
            <a:r>
              <a:rPr lang="en-US" sz="1600" baseline="-25000" dirty="0" err="1"/>
              <a:t>2</a:t>
            </a:r>
            <a:r>
              <a:rPr lang="en-US" sz="1600" dirty="0"/>
              <a:t>, </a:t>
            </a:r>
            <a:r>
              <a:rPr lang="en-US" sz="1600" dirty="0" err="1"/>
              <a:t>TiO</a:t>
            </a:r>
            <a:r>
              <a:rPr lang="en-US" sz="1600" baseline="-25000" dirty="0" err="1"/>
              <a:t>2</a:t>
            </a:r>
            <a:r>
              <a:rPr lang="en-US" sz="1600" dirty="0"/>
              <a:t> </a:t>
            </a:r>
            <a:r>
              <a:rPr lang="ka-GE" sz="1600" dirty="0"/>
              <a:t>და ა.შ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426166"/>
              </p:ext>
            </p:extLst>
          </p:nvPr>
        </p:nvGraphicFramePr>
        <p:xfrm>
          <a:off x="2938474" y="1286033"/>
          <a:ext cx="5982918" cy="2529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670"/>
                <a:gridCol w="2739228"/>
                <a:gridCol w="684494"/>
                <a:gridCol w="684494"/>
                <a:gridCol w="834521"/>
                <a:gridCol w="779511"/>
              </a:tblGrid>
              <a:tr h="32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პარამეტრის სახელწოდება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პარამეტრის მნიშვნელობა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5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ნიმუშებში გამავალი დენის სიმკვრივე, მა/სმ</a:t>
                      </a:r>
                      <a:r>
                        <a:rPr lang="ka-GE" sz="1600" baseline="300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0,5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0,8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1,2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1,5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ნიმუშის ტემპერატურა, </a:t>
                      </a:r>
                      <a:r>
                        <a:rPr lang="ka-GE" sz="1600" baseline="30000" dirty="0">
                          <a:effectLst/>
                        </a:rPr>
                        <a:t>0</a:t>
                      </a:r>
                      <a:r>
                        <a:rPr lang="ru-RU" sz="1600" dirty="0">
                          <a:effectLst/>
                        </a:rPr>
                        <a:t>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130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70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ოქსიდის ზრდის სიჩქარე, ნმ/წმ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0,45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0,38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0,35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0,40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ოქსიდის სისქე, ნმ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40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40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50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45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835696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1200" dirty="0"/>
              <a:t>მეოთხე საფაკულტეტო კონფერენცია ზუსტ და საბუნებისმეტყველო მეცნიერებებში,</a:t>
            </a:r>
            <a:endParaRPr lang="ru-RU" sz="1200" dirty="0"/>
          </a:p>
          <a:p>
            <a:pPr algn="ctr"/>
            <a:r>
              <a:rPr lang="ka-GE" sz="1200" dirty="0"/>
              <a:t>თბილისი, 2016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2210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1 - </a:t>
            </a:r>
            <a:r>
              <a:rPr lang="ka-GE" sz="1600" dirty="0"/>
              <a:t>ულტრაიისფერის გამოყენებით და</a:t>
            </a:r>
            <a:endParaRPr lang="ru-RU" sz="1600" dirty="0"/>
          </a:p>
          <a:p>
            <a:r>
              <a:rPr lang="ka-GE" sz="1600" dirty="0"/>
              <a:t>2 – მის გარეშე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0668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2500" smtClean="0"/>
              <a:t>ოქსიდების ფორმირების პარამეტრები</a:t>
            </a:r>
            <a:endParaRPr lang="ru-RU" sz="2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6165304"/>
            <a:ext cx="77054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100" dirty="0" smtClean="0"/>
              <a:t>მეოთხე საფაკულტეტო კონფერენცია ზუსტ და საბუნებისმეტყველო მეცნიერებებში,</a:t>
            </a:r>
            <a:endParaRPr lang="ru-RU" sz="1100" dirty="0" smtClean="0"/>
          </a:p>
          <a:p>
            <a:pPr algn="ctr"/>
            <a:r>
              <a:rPr lang="ka-GE" sz="1100" dirty="0" smtClean="0"/>
              <a:t>თბილისი, 2016</a:t>
            </a:r>
            <a:endParaRPr lang="ru-RU" sz="11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7980"/>
            <a:ext cx="1685655" cy="18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28" y="1412776"/>
            <a:ext cx="2761689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9" y="3797702"/>
            <a:ext cx="3488934" cy="154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07504" y="3174245"/>
            <a:ext cx="26709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200" dirty="0"/>
              <a:t>ვოლტ–ფარადული მახასიათებელი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3184496"/>
            <a:ext cx="12875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200" dirty="0"/>
              <a:t>რენტგენოგრამა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5445224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ka-GE" dirty="0" smtClean="0">
                <a:solidFill>
                  <a:prstClr val="black"/>
                </a:solidFill>
              </a:rPr>
              <a:t> </a:t>
            </a:r>
            <a:r>
              <a:rPr lang="ka-GE" sz="1400" dirty="0" smtClean="0">
                <a:solidFill>
                  <a:prstClr val="black"/>
                </a:solidFill>
              </a:rPr>
              <a:t>პროფილომეტრია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3" name="Рисунок 29" descr="IMG_00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72" y="3718219"/>
            <a:ext cx="3005016" cy="17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x_ray difractor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27980"/>
            <a:ext cx="3136968" cy="1596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8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576064"/>
          </a:xfrm>
        </p:spPr>
        <p:txBody>
          <a:bodyPr>
            <a:normAutofit/>
          </a:bodyPr>
          <a:lstStyle/>
          <a:p>
            <a:pPr algn="ctr"/>
            <a:r>
              <a:rPr lang="ka-GE" sz="2500" dirty="0" smtClean="0"/>
              <a:t>ოქსიდების პარამეტრების განსაზღვრა</a:t>
            </a:r>
            <a:endParaRPr lang="ru-RU" sz="2500" dirty="0"/>
          </a:p>
        </p:txBody>
      </p:sp>
      <p:pic>
        <p:nvPicPr>
          <p:cNvPr id="11" name="Рисунок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8481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23528" y="36506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44356"/>
              </p:ext>
            </p:extLst>
          </p:nvPr>
        </p:nvGraphicFramePr>
        <p:xfrm>
          <a:off x="323526" y="3879284"/>
          <a:ext cx="6912770" cy="981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90"/>
                <a:gridCol w="685905"/>
                <a:gridCol w="698689"/>
                <a:gridCol w="991670"/>
                <a:gridCol w="648072"/>
                <a:gridCol w="1080120"/>
                <a:gridCol w="792088"/>
                <a:gridCol w="720080"/>
                <a:gridCol w="50405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ოქსიდი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</a:t>
                      </a:r>
                      <a:r>
                        <a:rPr lang="ka-GE" sz="1400" baseline="-25000" dirty="0">
                          <a:effectLst/>
                        </a:rPr>
                        <a:t>მაქს.,</a:t>
                      </a:r>
                      <a:r>
                        <a:rPr lang="ka-GE" sz="1400" dirty="0">
                          <a:effectLst/>
                        </a:rPr>
                        <a:t>ფ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10</a:t>
                      </a:r>
                      <a:r>
                        <a:rPr lang="ka-GE" sz="1400" baseline="30000" dirty="0">
                          <a:effectLst/>
                        </a:rPr>
                        <a:t>–12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</a:t>
                      </a:r>
                      <a:r>
                        <a:rPr lang="ka-GE" sz="1400" baseline="-25000" dirty="0">
                          <a:effectLst/>
                        </a:rPr>
                        <a:t>მინ.,</a:t>
                      </a:r>
                      <a:r>
                        <a:rPr lang="ka-GE" sz="1400" dirty="0">
                          <a:effectLst/>
                        </a:rPr>
                        <a:t>ფ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10</a:t>
                      </a:r>
                      <a:r>
                        <a:rPr lang="ka-GE" sz="1400" baseline="30000" dirty="0">
                          <a:effectLst/>
                        </a:rPr>
                        <a:t>–15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</a:t>
                      </a:r>
                      <a:r>
                        <a:rPr lang="ka-GE" sz="1400" baseline="-25000">
                          <a:effectLst/>
                        </a:rPr>
                        <a:t>ბრტყ.ზონ.,</a:t>
                      </a:r>
                      <a:r>
                        <a:rPr lang="ka-GE" sz="1400">
                          <a:effectLst/>
                        </a:rPr>
                        <a:t>ვ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</a:t>
                      </a:r>
                      <a:r>
                        <a:rPr lang="ka-GE" sz="1400" baseline="-25000" dirty="0">
                          <a:effectLst/>
                        </a:rPr>
                        <a:t>ზღრ.,</a:t>
                      </a:r>
                      <a:r>
                        <a:rPr lang="ka-GE" sz="1400" dirty="0">
                          <a:effectLst/>
                        </a:rPr>
                        <a:t>ვ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r>
                        <a:rPr lang="ka-GE" sz="1400" baseline="-25000">
                          <a:effectLst/>
                        </a:rPr>
                        <a:t>გამ.მშ.,</a:t>
                      </a:r>
                      <a:r>
                        <a:rPr lang="ka-GE" sz="1400">
                          <a:effectLst/>
                        </a:rPr>
                        <a:t>ევ(</a:t>
                      </a:r>
                      <a:r>
                        <a:rPr lang="en-US" sz="1400">
                          <a:effectLst/>
                        </a:rPr>
                        <a:t>Al)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Q,</a:t>
                      </a:r>
                      <a:r>
                        <a:rPr lang="ka-GE" sz="1400">
                          <a:effectLst/>
                        </a:rPr>
                        <a:t>კულ.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r>
                        <a:rPr lang="en-US" sz="1400" baseline="30000">
                          <a:effectLst/>
                        </a:rPr>
                        <a:t>-9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D,</a:t>
                      </a:r>
                      <a:r>
                        <a:rPr lang="ka-GE" sz="1400">
                          <a:effectLst/>
                        </a:rPr>
                        <a:t>სისქ.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</a:rPr>
                        <a:t>ნმ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ԑ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HfO2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9.62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–24,9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</a:rPr>
                        <a:t>–2,25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-0,697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5,07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</a:rPr>
                        <a:t>22,6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ZrO2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r>
                        <a:rPr lang="ka-GE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9.91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–22,9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–20,32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-0,605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5,93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15,2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63167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i="1" dirty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15590" y="3366572"/>
            <a:ext cx="18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i="1" dirty="0">
                <a:solidFill>
                  <a:prstClr val="black"/>
                </a:solidFill>
              </a:rPr>
              <a:t>სისქის გაზომვა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36" y="1074502"/>
            <a:ext cx="4464628" cy="216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895528" y="3274620"/>
            <a:ext cx="3636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a-GE" sz="1600" b="1" i="1" dirty="0" smtClean="0">
                <a:solidFill>
                  <a:prstClr val="black"/>
                </a:solidFill>
              </a:rPr>
              <a:t>გარდატეხის მაჩვენებლის </a:t>
            </a:r>
            <a:r>
              <a:rPr lang="ka-GE" sz="1600" b="1" i="1" dirty="0">
                <a:solidFill>
                  <a:prstClr val="black"/>
                </a:solidFill>
              </a:rPr>
              <a:t>გაზომვა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5590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1200" dirty="0"/>
              <a:t>მეოთხე საფაკულტეტო კონფერენცია ზუსტ და საბუნებისმეტყველო მეცნიერებებში,</a:t>
            </a:r>
            <a:endParaRPr lang="ru-RU" sz="1200" dirty="0"/>
          </a:p>
          <a:p>
            <a:pPr algn="ctr"/>
            <a:r>
              <a:rPr lang="ka-GE" sz="1200" dirty="0"/>
              <a:t>თბილისი, 2016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301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err="1">
                <a:effectLst/>
              </a:rPr>
              <a:t>ორჩამკეტიანი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ველის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ტრანზოსტორი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86" y="1280542"/>
            <a:ext cx="2933594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80542"/>
            <a:ext cx="2505447" cy="21484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335699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/>
              <a:t>ორჩამკეტიანი</a:t>
            </a:r>
            <a:r>
              <a:rPr lang="ru-RU" sz="1000" dirty="0" smtClean="0"/>
              <a:t> </a:t>
            </a:r>
            <a:r>
              <a:rPr lang="ru-RU" sz="1000" dirty="0" err="1"/>
              <a:t>ველის</a:t>
            </a:r>
            <a:r>
              <a:rPr lang="ru-RU" sz="1000" dirty="0"/>
              <a:t> </a:t>
            </a:r>
            <a:r>
              <a:rPr lang="ru-RU" sz="1000" dirty="0" err="1"/>
              <a:t>ტრანზოსტორის</a:t>
            </a:r>
            <a:r>
              <a:rPr lang="ru-RU" sz="1000" dirty="0"/>
              <a:t> </a:t>
            </a:r>
            <a:r>
              <a:rPr lang="ru-RU" sz="1000" dirty="0" err="1" smtClean="0"/>
              <a:t>მიღების</a:t>
            </a:r>
            <a:r>
              <a:rPr lang="ka-GE" sz="1000" dirty="0"/>
              <a:t> </a:t>
            </a:r>
            <a:r>
              <a:rPr lang="ka-GE" sz="1000" dirty="0" smtClean="0"/>
              <a:t> </a:t>
            </a:r>
          </a:p>
          <a:p>
            <a:r>
              <a:rPr lang="ru-RU" sz="1000" dirty="0" err="1" smtClean="0"/>
              <a:t>ტექნოლოგიური</a:t>
            </a:r>
            <a:r>
              <a:rPr lang="ru-RU" sz="1000" dirty="0" smtClean="0"/>
              <a:t> </a:t>
            </a:r>
            <a:r>
              <a:rPr lang="ru-RU" sz="1000" dirty="0" err="1" smtClean="0"/>
              <a:t>მარშრუტის</a:t>
            </a:r>
            <a:r>
              <a:rPr lang="ru-RU" sz="1000" dirty="0" smtClean="0"/>
              <a:t> </a:t>
            </a:r>
            <a:r>
              <a:rPr lang="ru-RU" sz="1000" dirty="0" err="1" smtClean="0"/>
              <a:t>სქემა</a:t>
            </a:r>
            <a:r>
              <a:rPr lang="ru-RU" sz="1000" dirty="0" smtClean="0"/>
              <a:t>. </a:t>
            </a:r>
            <a:endParaRPr lang="ka-GE" sz="1000" dirty="0" smtClean="0"/>
          </a:p>
          <a:p>
            <a:r>
              <a:rPr lang="ru-RU" sz="1000" dirty="0" smtClean="0"/>
              <a:t>1-</a:t>
            </a:r>
            <a:r>
              <a:rPr lang="ru-RU" sz="1000" dirty="0" err="1" smtClean="0"/>
              <a:t>ქვესაფენი</a:t>
            </a:r>
            <a:r>
              <a:rPr lang="ru-RU" sz="1000" dirty="0" smtClean="0"/>
              <a:t>;</a:t>
            </a:r>
            <a:r>
              <a:rPr lang="ka-GE" sz="1000" dirty="0" smtClean="0"/>
              <a:t> </a:t>
            </a:r>
            <a:r>
              <a:rPr lang="ru-RU" sz="1000" dirty="0" smtClean="0"/>
              <a:t>2-</a:t>
            </a:r>
            <a:r>
              <a:rPr lang="ru-RU" sz="1000" dirty="0" err="1" smtClean="0"/>
              <a:t>გამომდენი</a:t>
            </a:r>
            <a:r>
              <a:rPr lang="ru-RU" sz="1000" dirty="0"/>
              <a:t>; 3-I </a:t>
            </a:r>
            <a:r>
              <a:rPr lang="ru-RU" sz="1000" dirty="0" err="1"/>
              <a:t>ჩამკეტი</a:t>
            </a:r>
            <a:r>
              <a:rPr lang="ru-RU" sz="1000" dirty="0" smtClean="0"/>
              <a:t>;</a:t>
            </a:r>
            <a:endParaRPr lang="ka-GE" sz="1000" dirty="0" smtClean="0"/>
          </a:p>
          <a:p>
            <a:r>
              <a:rPr lang="ru-RU" sz="1000" dirty="0" smtClean="0"/>
              <a:t>4-</a:t>
            </a:r>
            <a:r>
              <a:rPr lang="ru-RU" sz="1000" dirty="0" err="1" smtClean="0"/>
              <a:t>II</a:t>
            </a:r>
            <a:r>
              <a:rPr lang="ru-RU" sz="1000" dirty="0" smtClean="0"/>
              <a:t> </a:t>
            </a:r>
            <a:r>
              <a:rPr lang="ru-RU" sz="1000" dirty="0" err="1"/>
              <a:t>ჩამკეტი</a:t>
            </a:r>
            <a:r>
              <a:rPr lang="ru-RU" sz="1000" dirty="0"/>
              <a:t> </a:t>
            </a:r>
            <a:r>
              <a:rPr lang="ru-RU" sz="1000" dirty="0" err="1" smtClean="0"/>
              <a:t>და</a:t>
            </a:r>
            <a:r>
              <a:rPr lang="ka-GE" sz="1000" dirty="0" smtClean="0"/>
              <a:t> </a:t>
            </a:r>
            <a:r>
              <a:rPr lang="ru-RU" sz="1000" dirty="0" smtClean="0"/>
              <a:t>5-</a:t>
            </a:r>
            <a:r>
              <a:rPr lang="ru-RU" sz="1000" dirty="0" err="1" smtClean="0"/>
              <a:t>ჩამდენი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40352" y="2195656"/>
            <a:ext cx="1228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400" dirty="0"/>
              <a:t>ტოპოლოგია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699792" y="6093296"/>
            <a:ext cx="299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400" dirty="0"/>
              <a:t>ვოლტ–ამპერული მახასიათებელი</a:t>
            </a:r>
            <a:endParaRPr lang="ru-RU" sz="1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56176" y="4005064"/>
            <a:ext cx="7552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U</a:t>
            </a:r>
            <a:r>
              <a:rPr lang="en-US" sz="1200" baseline="-25000" dirty="0" err="1"/>
              <a:t>2</a:t>
            </a:r>
            <a:r>
              <a:rPr lang="en-US" sz="1200" dirty="0"/>
              <a:t>=10</a:t>
            </a:r>
            <a:r>
              <a:rPr lang="ka-GE" sz="1200" dirty="0"/>
              <a:t>ვ</a:t>
            </a:r>
            <a:r>
              <a:rPr lang="ru-RU" sz="1200" dirty="0"/>
              <a:t>: </a:t>
            </a:r>
          </a:p>
        </p:txBody>
      </p:sp>
      <p:sp>
        <p:nvSpPr>
          <p:cNvPr id="42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879310"/>
              </p:ext>
            </p:extLst>
          </p:nvPr>
        </p:nvGraphicFramePr>
        <p:xfrm>
          <a:off x="6257554" y="4437112"/>
          <a:ext cx="2762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Формула" r:id="rId5" imgW="279279" imgH="165028" progId="Equation.3">
                  <p:embed/>
                </p:oleObj>
              </mc:Choice>
              <mc:Fallback>
                <p:oleObj name="Формула" r:id="rId5" imgW="279279" imgH="165028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554" y="4437112"/>
                        <a:ext cx="2762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6533779" y="4365104"/>
            <a:ext cx="1066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75</a:t>
            </a:r>
            <a:r>
              <a:rPr lang="ka-GE" sz="1200" dirty="0"/>
              <a:t>0 </a:t>
            </a:r>
            <a:r>
              <a:rPr lang="ru-RU" sz="1200" dirty="0" err="1"/>
              <a:t>სმ</a:t>
            </a:r>
            <a:r>
              <a:rPr lang="ru-RU" sz="1200" baseline="30000" dirty="0" err="1"/>
              <a:t>2</a:t>
            </a:r>
            <a:r>
              <a:rPr lang="ru-RU" sz="1200" dirty="0"/>
              <a:t>/</a:t>
            </a:r>
            <a:r>
              <a:rPr lang="ru-RU" sz="1200" dirty="0" err="1"/>
              <a:t>ვ.წმ</a:t>
            </a:r>
            <a:r>
              <a:rPr lang="ru-RU" sz="1200" dirty="0"/>
              <a:t>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135655" y="4750339"/>
            <a:ext cx="1229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S=</a:t>
            </a:r>
            <a:r>
              <a:rPr lang="ru-RU" sz="1200" dirty="0"/>
              <a:t>2,5 </a:t>
            </a:r>
            <a:r>
              <a:rPr lang="ru-RU" sz="1200" dirty="0" err="1"/>
              <a:t>მსიმ</a:t>
            </a:r>
            <a:r>
              <a:rPr lang="ru-RU" sz="1200" dirty="0"/>
              <a:t>/</a:t>
            </a:r>
            <a:r>
              <a:rPr lang="ru-RU" sz="1200" dirty="0" err="1"/>
              <a:t>მმ</a:t>
            </a:r>
            <a:r>
              <a:rPr lang="ru-RU" sz="1200" dirty="0"/>
              <a:t>;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156176" y="5157192"/>
            <a:ext cx="968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r</a:t>
            </a:r>
            <a:r>
              <a:rPr lang="en-US" sz="1200" baseline="-25000" dirty="0" err="1"/>
              <a:t>i</a:t>
            </a:r>
            <a:r>
              <a:rPr lang="ru-RU" sz="1200" dirty="0"/>
              <a:t>=710 </a:t>
            </a:r>
            <a:r>
              <a:rPr lang="ru-RU" sz="1200" dirty="0" err="1"/>
              <a:t>ომი</a:t>
            </a:r>
            <a:r>
              <a:rPr lang="ru-RU" dirty="0"/>
              <a:t>.</a:t>
            </a:r>
          </a:p>
        </p:txBody>
      </p:sp>
      <p:pic>
        <p:nvPicPr>
          <p:cNvPr id="15" name="Рисунок 14" descr="C:\Users\user\Desktop\სერგოს ტრანზისტორი\20140819_134901(0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64877"/>
            <a:ext cx="3384376" cy="1784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2500" dirty="0" smtClean="0">
                <a:effectLst/>
              </a:rPr>
              <a:t>მემრისტორის შექმნა და კვლევა</a:t>
            </a:r>
            <a:endParaRPr lang="ru-RU" sz="2500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23224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41629"/>
            <a:ext cx="2630785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543132"/>
              </p:ext>
            </p:extLst>
          </p:nvPr>
        </p:nvGraphicFramePr>
        <p:xfrm>
          <a:off x="5118229" y="4626424"/>
          <a:ext cx="278881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Формула" r:id="rId5" imgW="1612900" imgH="457200" progId="Equation.3">
                  <p:embed/>
                </p:oleObj>
              </mc:Choice>
              <mc:Fallback>
                <p:oleObj name="Формула" r:id="rId5" imgW="16129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229" y="4626424"/>
                        <a:ext cx="2788810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205806"/>
              </p:ext>
            </p:extLst>
          </p:nvPr>
        </p:nvGraphicFramePr>
        <p:xfrm>
          <a:off x="6264401" y="4290497"/>
          <a:ext cx="314661" cy="380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Формула" r:id="rId7" imgW="177480" imgH="215640" progId="Equation.3">
                  <p:embed/>
                </p:oleObj>
              </mc:Choice>
              <mc:Fallback>
                <p:oleObj name="Формула" r:id="rId7" imgW="17748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401" y="4290497"/>
                        <a:ext cx="314661" cy="380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953455"/>
              </p:ext>
            </p:extLst>
          </p:nvPr>
        </p:nvGraphicFramePr>
        <p:xfrm>
          <a:off x="6909725" y="4290497"/>
          <a:ext cx="326934" cy="375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Формула" r:id="rId9" imgW="190440" imgH="215640" progId="Equation.3">
                  <p:embed/>
                </p:oleObj>
              </mc:Choice>
              <mc:Fallback>
                <p:oleObj name="Формула" r:id="rId9" imgW="19044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9725" y="4290497"/>
                        <a:ext cx="326934" cy="3759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345817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301" y="3447493"/>
            <a:ext cx="3291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400" dirty="0"/>
              <a:t>ელექტრული წრედის ოთხი სიდიდე. 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739098"/>
            <a:ext cx="3017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400" dirty="0"/>
              <a:t>მემრისტორის მუშაობის პრინციპი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6165304"/>
            <a:ext cx="84969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100" dirty="0" smtClean="0"/>
              <a:t>მეოთხე საფაკულტეტო კონფერენცია ზუსტ და საბუნებისმეტყველო მეცნიერებებში,</a:t>
            </a:r>
            <a:endParaRPr lang="ru-RU" sz="1100" dirty="0" smtClean="0"/>
          </a:p>
          <a:p>
            <a:pPr algn="ctr"/>
            <a:r>
              <a:rPr lang="ka-GE" sz="1100" dirty="0" smtClean="0"/>
              <a:t>თბილისი, 2016</a:t>
            </a:r>
            <a:endParaRPr lang="ru-RU" sz="1100" dirty="0"/>
          </a:p>
        </p:txBody>
      </p:sp>
      <p:pic>
        <p:nvPicPr>
          <p:cNvPr id="18" name="Рисунок 1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717" y="1431269"/>
            <a:ext cx="2664121" cy="202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763200"/>
            <a:ext cx="2419350" cy="2026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579062" y="4290497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>
                <a:solidFill>
                  <a:prstClr val="black"/>
                </a:solidFill>
              </a:rPr>
              <a:t>&lt;&lt;</a:t>
            </a:r>
            <a:r>
              <a:rPr lang="en-US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8927" y="5790120"/>
            <a:ext cx="38519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100" b="1" i="1" dirty="0" smtClean="0"/>
              <a:t>მემრისტორის ვამ[Yu </a:t>
            </a:r>
            <a:r>
              <a:rPr lang="ka-GE" sz="1100" b="1" i="1" dirty="0"/>
              <a:t>Sh., et all. </a:t>
            </a:r>
            <a:r>
              <a:rPr lang="ka-GE" sz="1100" b="1" i="1" dirty="0" smtClean="0"/>
              <a:t>//Appl.Phys.Lett</a:t>
            </a:r>
            <a:r>
              <a:rPr lang="ka-GE" sz="1100" b="1" i="1" dirty="0"/>
              <a:t>., 2011, v.99, p.063507]</a:t>
            </a:r>
            <a:endParaRPr lang="ru-RU" sz="1100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372948"/>
              </p:ext>
            </p:extLst>
          </p:nvPr>
        </p:nvGraphicFramePr>
        <p:xfrm>
          <a:off x="4190998" y="4088295"/>
          <a:ext cx="7620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Формула" r:id="rId13" imgW="761669" imgH="203112" progId="Equation.3">
                  <p:embed/>
                </p:oleObj>
              </mc:Choice>
              <mc:Fallback>
                <p:oleObj name="Формула" r:id="rId13" imgW="761669" imgH="203112" progId="Equation.3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998" y="4088295"/>
                        <a:ext cx="76200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32844"/>
              </p:ext>
            </p:extLst>
          </p:nvPr>
        </p:nvGraphicFramePr>
        <p:xfrm>
          <a:off x="4151702" y="4380323"/>
          <a:ext cx="8286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Формула" r:id="rId15" imgW="825500" imgH="393700" progId="Equation.3">
                  <p:embed/>
                </p:oleObj>
              </mc:Choice>
              <mc:Fallback>
                <p:oleObj name="Формула" r:id="rId15" imgW="825500" imgH="393700" progId="Equation.3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702" y="4380323"/>
                        <a:ext cx="8286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0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10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11"/>
          <p:cNvSpPr>
            <a:spLocks noChangeArrowheads="1"/>
          </p:cNvSpPr>
          <p:nvPr/>
        </p:nvSpPr>
        <p:spPr bwMode="auto">
          <a:xfrm>
            <a:off x="-2" y="940375"/>
            <a:ext cx="29046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63633" y="4282446"/>
            <a:ext cx="7280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100" dirty="0">
                <a:solidFill>
                  <a:prstClr val="black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V=M(Q)J</a:t>
            </a:r>
            <a:endParaRPr lang="en-US" alt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5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/>
              <a:t>მაგნეტრონული გაფრქვევა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168352" cy="32716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4859251"/>
            <a:ext cx="2828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i="1" dirty="0"/>
              <a:t>დანადგარის ბლოკ–სქემა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00" y="1556792"/>
            <a:ext cx="3113959" cy="319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64507" y="4828510"/>
            <a:ext cx="3642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i="1" dirty="0"/>
              <a:t>მოდერნიზირებული დანადგარი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9124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1200" dirty="0"/>
              <a:t>მეოთხე საფაკულტეტო კონფერენცია ზუსტ და საბუნებისმეტყველო მეცნიერებებში,</a:t>
            </a:r>
            <a:endParaRPr lang="ru-RU" sz="1200" dirty="0"/>
          </a:p>
          <a:p>
            <a:pPr algn="ctr"/>
            <a:r>
              <a:rPr lang="ka-GE" sz="1200" dirty="0"/>
              <a:t>თბილისი, 2016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38869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969</TotalTime>
  <Words>1130</Words>
  <Application>Microsoft Office PowerPoint</Application>
  <PresentationFormat>Экран (4:3)</PresentationFormat>
  <Paragraphs>317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Трек</vt:lpstr>
      <vt:lpstr>Формула</vt:lpstr>
      <vt:lpstr>დაბალტემპერატურული ტექნოლოგიით მიკრო და ნანო ხელსაწყოების მიღება</vt:lpstr>
      <vt:lpstr>ინტეგრალური მიკროსქემები</vt:lpstr>
      <vt:lpstr>სტიმულირებული პლაზმური ანოდირება</vt:lpstr>
      <vt:lpstr>ოქსიდების ფორმირების კინეტიკა</vt:lpstr>
      <vt:lpstr>ოქსიდების ფორმირების პარამეტრები</vt:lpstr>
      <vt:lpstr>ოქსიდების პარამეტრების განსაზღვრა</vt:lpstr>
      <vt:lpstr>ორჩამკეტიანი ველის ტრანზოსტორი </vt:lpstr>
      <vt:lpstr>მემრისტორის შექმნა და კვლევა</vt:lpstr>
      <vt:lpstr>მაგნეტრონული გაფრქვევა</vt:lpstr>
      <vt:lpstr>TiO და TiO2 –ის პარამეტრები </vt:lpstr>
      <vt:lpstr>TiO და TiO2 –ის ანალიზი</vt:lpstr>
      <vt:lpstr>მერმისტორის შექმნის ტექნოლოგიური მარშრუტი</vt:lpstr>
      <vt:lpstr>მემრისტორ W-TiOx-W–ის  ვოლტ– ამპერული მახასიათებელი </vt:lpstr>
      <vt:lpstr>    პუბლიკაციები   </vt:lpstr>
      <vt:lpstr>პუბლიკაციები </vt:lpstr>
      <vt:lpstr>პუბლიკაციები 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მიკრო და ნანოელექტრონული დაბალტემპერატურული პროცესები</dc:title>
  <dc:creator>user</dc:creator>
  <cp:lastModifiedBy>user</cp:lastModifiedBy>
  <cp:revision>59</cp:revision>
  <cp:lastPrinted>2015-01-29T13:07:44Z</cp:lastPrinted>
  <dcterms:created xsi:type="dcterms:W3CDTF">2015-01-27T07:01:10Z</dcterms:created>
  <dcterms:modified xsi:type="dcterms:W3CDTF">2016-01-27T06:50:21Z</dcterms:modified>
</cp:coreProperties>
</file>