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0" r:id="rId3"/>
    <p:sldId id="256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75" r:id="rId12"/>
    <p:sldId id="279" r:id="rId13"/>
    <p:sldId id="276" r:id="rId14"/>
    <p:sldId id="278" r:id="rId15"/>
    <p:sldId id="266" r:id="rId16"/>
    <p:sldId id="277" r:id="rId17"/>
    <p:sldId id="281" r:id="rId18"/>
    <p:sldId id="28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5B10-AE36-4241-9811-08227816395A}" type="datetimeFigureOut">
              <a:rPr lang="ka-GE" smtClean="0"/>
              <a:t>27.01.2016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1420-9945-4727-A1DE-8EDE77C5F19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277295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D873-2866-45D8-B9A2-164303F210A9}" type="datetimeFigureOut">
              <a:rPr lang="ka-GE" smtClean="0"/>
              <a:t>27.01.2016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A4A90-92B1-4AD3-9829-292EE351CD79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953724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3995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6822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898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529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9500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102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7747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151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1705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474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47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95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a-GE" smtClean="0"/>
              <a:t>  მირიან ტაბიძე, თსუ ზსმფ  </a:t>
            </a:r>
            <a:r>
              <a:rPr lang="en-US" smtClean="0"/>
              <a:t>IV </a:t>
            </a:r>
            <a:r>
              <a:rPr lang="ka-GE" smtClean="0"/>
              <a:t>ყოველწლიური კონფერენცია, 2016 </a:t>
            </a:r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A01EE4-8501-4373-80C5-EE70710CE70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8681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10.0616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ohiou.edu/~fewbody/FB21Files/generalinfo.html" TargetMode="External"/><Relationship Id="rId2" Type="http://schemas.openxmlformats.org/officeDocument/2006/relationships/hyperlink" Target="http://www.bormiomeeting.com/general-inform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 fontScale="90000"/>
          </a:bodyPr>
          <a:lstStyle/>
          <a:p>
            <a:pPr algn="ctr"/>
            <a:r>
              <a:rPr lang="ka-GE" altLang="en-US" sz="2200" b="1" dirty="0" smtClean="0">
                <a:solidFill>
                  <a:srgbClr val="C00000"/>
                </a:solidFill>
              </a:rPr>
              <a:t/>
            </a:r>
            <a:br>
              <a:rPr lang="ka-GE" altLang="en-US" sz="2200" b="1" dirty="0" smtClean="0">
                <a:solidFill>
                  <a:srgbClr val="C00000"/>
                </a:solidFill>
              </a:rPr>
            </a:br>
            <a:r>
              <a:rPr lang="ka-GE" altLang="en-US" sz="2200" b="1" dirty="0" smtClean="0">
                <a:solidFill>
                  <a:srgbClr val="C00000"/>
                </a:solidFill>
              </a:rPr>
              <a:t/>
            </a:r>
            <a:br>
              <a:rPr lang="ka-GE" altLang="en-US" sz="2200" b="1" dirty="0" smtClean="0">
                <a:solidFill>
                  <a:srgbClr val="C00000"/>
                </a:solidFill>
              </a:rPr>
            </a:br>
            <a:r>
              <a:rPr lang="ka-GE" altLang="en-US" sz="2200" b="1" dirty="0" smtClean="0">
                <a:solidFill>
                  <a:srgbClr val="C00000"/>
                </a:solidFill>
              </a:rPr>
              <a:t>ნუკლონ-ნუკლონური </a:t>
            </a:r>
            <a:r>
              <a:rPr lang="ka-GE" altLang="en-US" sz="2200" b="1" dirty="0">
                <a:solidFill>
                  <a:srgbClr val="C00000"/>
                </a:solidFill>
              </a:rPr>
              <a:t>გაბნევის შესწავლა იულიხის </a:t>
            </a:r>
            <a:r>
              <a:rPr lang="en-US" altLang="en-US" sz="2200" b="1" dirty="0">
                <a:solidFill>
                  <a:srgbClr val="C00000"/>
                </a:solidFill>
              </a:rPr>
              <a:t>ANKE/COSY </a:t>
            </a:r>
            <a:r>
              <a:rPr lang="ka-GE" altLang="en-US" sz="2200" b="1" dirty="0">
                <a:solidFill>
                  <a:srgbClr val="C00000"/>
                </a:solidFill>
              </a:rPr>
              <a:t>დანადგარზე</a:t>
            </a:r>
            <a:r>
              <a:rPr lang="ka-GE" altLang="en-US" b="1" dirty="0">
                <a:solidFill>
                  <a:srgbClr val="C00000"/>
                </a:solidFill>
              </a:rPr>
              <a:t/>
            </a:r>
            <a:br>
              <a:rPr lang="ka-GE" altLang="en-US" b="1" dirty="0">
                <a:solidFill>
                  <a:srgbClr val="C00000"/>
                </a:solidFill>
              </a:rPr>
            </a:br>
            <a:endParaRPr lang="ka-G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933" y="1095992"/>
            <a:ext cx="10803467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 ANKE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კოლაბორაციის </a:t>
            </a:r>
            <a:r>
              <a:rPr lang="ka-GE" altLang="en-US" sz="1800" b="1" dirty="0"/>
              <a:t>ქართული</a:t>
            </a:r>
            <a:r>
              <a:rPr lang="ka-GE" altLang="en-US" sz="1800" b="1" dirty="0">
                <a:solidFill>
                  <a:srgbClr val="000000"/>
                </a:solidFill>
              </a:rPr>
              <a:t> ჯგუფი: 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        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ზარა </a:t>
            </a:r>
            <a:r>
              <a:rPr lang="ka-GE" altLang="en-US" sz="1800" b="1" dirty="0">
                <a:solidFill>
                  <a:srgbClr val="000000"/>
                </a:solidFill>
              </a:rPr>
              <a:t>ბაღდასარიანი, ანდრო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კაჭარავა,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ნოდარ </a:t>
            </a:r>
            <a:r>
              <a:rPr lang="ka-GE" altLang="en-US" sz="1800" b="1" dirty="0">
                <a:solidFill>
                  <a:srgbClr val="000000"/>
                </a:solidFill>
              </a:rPr>
              <a:t>ლომიძე,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გ</a:t>
            </a:r>
            <a:r>
              <a:rPr lang="ka-GE" altLang="en-US" b="1" dirty="0" smtClean="0">
                <a:solidFill>
                  <a:srgbClr val="000000"/>
                </a:solidFill>
              </a:rPr>
              <a:t>იორგი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 </a:t>
            </a:r>
            <a:r>
              <a:rPr lang="ka-GE" altLang="en-US" sz="1800" b="1" dirty="0">
                <a:solidFill>
                  <a:srgbClr val="000000"/>
                </a:solidFill>
              </a:rPr>
              <a:t>მაჭარაშვილი,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        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 დავით </a:t>
            </a:r>
            <a:r>
              <a:rPr lang="ka-GE" altLang="en-US" sz="1800" b="1" dirty="0">
                <a:solidFill>
                  <a:srgbClr val="000000"/>
                </a:solidFill>
              </a:rPr>
              <a:t>მჭედლიშვილი, მიხეილ ნიორაძე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მირიან </a:t>
            </a:r>
            <a:r>
              <a:rPr lang="ka-GE" altLang="en-US" sz="1800" b="1" dirty="0">
                <a:solidFill>
                  <a:srgbClr val="000000"/>
                </a:solidFill>
              </a:rPr>
              <a:t>ტაბიძე</a:t>
            </a:r>
            <a:r>
              <a:rPr lang="ka-GE" altLang="en-US" sz="1800" b="1">
                <a:solidFill>
                  <a:srgbClr val="000000"/>
                </a:solidFill>
              </a:rPr>
              <a:t>, </a:t>
            </a:r>
            <a:r>
              <a:rPr lang="en-US" altLang="en-US" sz="1800" b="1" smtClean="0">
                <a:solidFill>
                  <a:srgbClr val="000000"/>
                </a:solidFill>
              </a:rPr>
              <a:t> </a:t>
            </a:r>
            <a:r>
              <a:rPr lang="ka-GE" altLang="en-US" sz="1800" b="1" smtClean="0">
                <a:solidFill>
                  <a:srgbClr val="000000"/>
                </a:solidFill>
              </a:rPr>
              <a:t>დავით ჭილაძე</a:t>
            </a:r>
            <a:r>
              <a:rPr lang="ka-GE" altLang="en-US" sz="1800" smtClean="0">
                <a:solidFill>
                  <a:srgbClr val="000000"/>
                </a:solidFill>
              </a:rPr>
              <a:t>.</a:t>
            </a:r>
            <a:endParaRPr lang="en-GB" altLang="en-US" sz="180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sz="180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a-GE" altLang="en-US" sz="1800" b="1" smtClean="0">
                <a:solidFill>
                  <a:srgbClr val="000000"/>
                </a:solidFill>
              </a:rPr>
              <a:t>რუსთაველის ეროვნული სამეცნიერო ფონდის გრანტი</a:t>
            </a:r>
            <a:r>
              <a:rPr lang="ka-GE" altLang="en-US" sz="1800" b="1" smtClean="0"/>
              <a:t>: </a:t>
            </a:r>
            <a:r>
              <a:rPr lang="ka-GE" altLang="en-US" smtClean="0">
                <a:solidFill>
                  <a:srgbClr val="000000"/>
                </a:solidFill>
              </a:rPr>
              <a:t> </a:t>
            </a:r>
            <a:r>
              <a:rPr lang="ka-GE" altLang="en-US" sz="1800" smtClean="0">
                <a:solidFill>
                  <a:srgbClr val="000000"/>
                </a:solidFill>
                <a:latin typeface="Sylfaen" panose="010A0502050306030303" pitchFamily="18" charset="0"/>
              </a:rPr>
              <a:t>#</a:t>
            </a:r>
            <a:r>
              <a:rPr lang="en-US" altLang="en-US" sz="1800" smtClean="0">
                <a:solidFill>
                  <a:srgbClr val="000000"/>
                </a:solidFill>
                <a:latin typeface="Sylfaen" panose="010A0502050306030303" pitchFamily="18" charset="0"/>
              </a:rPr>
              <a:t>FR/563/6-200/12</a:t>
            </a:r>
            <a:r>
              <a:rPr lang="ka-GE" altLang="en-US" sz="1800" smtClean="0">
                <a:solidFill>
                  <a:srgbClr val="000000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1800" smtClean="0">
                <a:solidFill>
                  <a:srgbClr val="000000"/>
                </a:solidFill>
                <a:latin typeface="+mj-lt"/>
              </a:rPr>
              <a:t>(0</a:t>
            </a:r>
            <a:r>
              <a:rPr lang="en-US" altLang="en-US" sz="180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ka-GE" altLang="en-US" sz="1800" smtClean="0">
                <a:solidFill>
                  <a:srgbClr val="000000"/>
                </a:solidFill>
                <a:latin typeface="+mj-lt"/>
              </a:rPr>
              <a:t>.2013-0</a:t>
            </a:r>
            <a:r>
              <a:rPr lang="en-US" altLang="en-US" sz="180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ka-GE" altLang="en-US" sz="1800" smtClean="0">
                <a:solidFill>
                  <a:srgbClr val="000000"/>
                </a:solidFill>
                <a:latin typeface="+mj-lt"/>
              </a:rPr>
              <a:t>.2016).</a:t>
            </a:r>
          </a:p>
          <a:p>
            <a:pPr marL="0" indent="0">
              <a:buNone/>
            </a:pPr>
            <a:endParaRPr lang="ka-GE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altLang="en-US" sz="1800" b="1" smtClean="0">
                <a:solidFill>
                  <a:srgbClr val="000000"/>
                </a:solidFill>
              </a:rPr>
              <a:t> </a:t>
            </a:r>
            <a:r>
              <a:rPr lang="ka-GE" altLang="en-US" sz="1800" b="1" smtClean="0">
                <a:solidFill>
                  <a:srgbClr val="000000"/>
                </a:solidFill>
              </a:rPr>
              <a:t>პუბლიკაციები</a:t>
            </a:r>
            <a:r>
              <a:rPr lang="ka-GE" altLang="en-US" sz="1800" b="1" dirty="0" smtClean="0">
                <a:solidFill>
                  <a:srgbClr val="000000"/>
                </a:solidFill>
              </a:rPr>
              <a:t>:</a:t>
            </a:r>
            <a:r>
              <a:rPr lang="ka-GE" altLang="en-US" sz="1800" dirty="0" smtClean="0">
                <a:solidFill>
                  <a:srgbClr val="000000"/>
                </a:solidFill>
              </a:rPr>
              <a:t> </a:t>
            </a:r>
            <a:endParaRPr lang="ka-GE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Sylfaen" panose="010A0502050306030303" pitchFamily="18" charset="0"/>
              </a:rPr>
              <a:t>" </a:t>
            </a:r>
            <a:r>
              <a:rPr lang="af-ZA" b="1" dirty="0" smtClean="0">
                <a:latin typeface="Sylfaen" panose="010A0502050306030303" pitchFamily="18" charset="0"/>
              </a:rPr>
              <a:t>Measurement of the analysing power in pp elastic scattering at small angles</a:t>
            </a:r>
            <a:r>
              <a:rPr lang="en-US" b="1" dirty="0" smtClean="0">
                <a:latin typeface="Sylfaen" panose="010A0502050306030303" pitchFamily="18" charset="0"/>
              </a:rPr>
              <a:t>" </a:t>
            </a:r>
            <a:r>
              <a:rPr lang="ka-GE" b="1" dirty="0" smtClean="0">
                <a:latin typeface="Sylfaen" panose="010A0502050306030303" pitchFamily="18" charset="0"/>
              </a:rPr>
              <a:t>, </a:t>
            </a:r>
            <a:r>
              <a:rPr lang="en-US" b="1" u="sng" dirty="0" smtClean="0">
                <a:solidFill>
                  <a:srgbClr val="FF9900"/>
                </a:solidFill>
                <a:latin typeface="Sylfaen" panose="010A0502050306030303" pitchFamily="18" charset="0"/>
              </a:rPr>
              <a:t>Phys. Lett. B </a:t>
            </a:r>
            <a:r>
              <a:rPr lang="ka-GE" b="1" u="sng" dirty="0" smtClean="0">
                <a:solidFill>
                  <a:srgbClr val="FF9900"/>
                </a:solidFill>
                <a:latin typeface="Sylfaen" panose="010A0502050306030303" pitchFamily="18" charset="0"/>
              </a:rPr>
              <a:t>739, 152  (2014)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Sylfaen" panose="010A0502050306030303" pitchFamily="18" charset="0"/>
              </a:rPr>
              <a:t>"</a:t>
            </a:r>
            <a:r>
              <a:rPr lang="en-US" b="1" dirty="0" err="1" smtClean="0">
                <a:latin typeface="Sylfaen" panose="010A0502050306030303" pitchFamily="18" charset="0"/>
              </a:rPr>
              <a:t>Analysing</a:t>
            </a:r>
            <a:r>
              <a:rPr lang="en-US" b="1" dirty="0" smtClean="0">
                <a:latin typeface="Sylfaen" panose="010A0502050306030303" pitchFamily="18" charset="0"/>
              </a:rPr>
              <a:t> powers and spin correlations in deuteron-proton charge exchange at 726 </a:t>
            </a:r>
            <a:r>
              <a:rPr lang="en-US" b="1" smtClean="0">
                <a:latin typeface="Sylfaen" panose="010A0502050306030303" pitchFamily="18" charset="0"/>
              </a:rPr>
              <a:t>MeV"</a:t>
            </a:r>
            <a:r>
              <a:rPr lang="ka-GE" b="1" smtClean="0">
                <a:latin typeface="Sylfaen" panose="010A0502050306030303" pitchFamily="18" charset="0"/>
              </a:rPr>
              <a:t>,</a:t>
            </a:r>
            <a:r>
              <a:rPr lang="en-GB" b="1" smtClean="0">
                <a:latin typeface="Sylfaen" panose="010A0502050306030303" pitchFamily="18" charset="0"/>
              </a:rPr>
              <a:t> </a:t>
            </a:r>
            <a:r>
              <a:rPr lang="en-GB" b="1" u="sng" smtClean="0">
                <a:solidFill>
                  <a:srgbClr val="FF9900"/>
                </a:solidFill>
                <a:latin typeface="Sylfaen" panose="010A0502050306030303" pitchFamily="18" charset="0"/>
              </a:rPr>
              <a:t>Phys. Lett. B744, 391 (2015)</a:t>
            </a:r>
            <a:r>
              <a:rPr lang="en-GB" b="1" smtClean="0">
                <a:latin typeface="Sylfaen" panose="010A0502050306030303" pitchFamily="18" charset="0"/>
              </a:rPr>
              <a:t> </a:t>
            </a:r>
            <a:endParaRPr lang="ka-GE" b="1" u="sng" dirty="0">
              <a:latin typeface="Sylfaen" panose="010A05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Sylfaen" panose="010A0502050306030303" pitchFamily="18" charset="0"/>
              </a:rPr>
              <a:t>"Study of the </a:t>
            </a:r>
            <a:r>
              <a:rPr lang="en-US" b="1" dirty="0" err="1" smtClean="0">
                <a:latin typeface="Sylfaen" panose="010A0502050306030303" pitchFamily="18" charset="0"/>
              </a:rPr>
              <a:t>pd</a:t>
            </a:r>
            <a:r>
              <a:rPr lang="en-US" b="1" dirty="0" smtClean="0">
                <a:latin typeface="Sylfaen" panose="010A0502050306030303" pitchFamily="18" charset="0"/>
              </a:rPr>
              <a:t>(pol)-&gt;n{pp} charge-exchange reaction using a </a:t>
            </a:r>
            <a:r>
              <a:rPr lang="en-US" b="1" dirty="0" err="1" smtClean="0">
                <a:latin typeface="Sylfaen" panose="010A0502050306030303" pitchFamily="18" charset="0"/>
              </a:rPr>
              <a:t>polarised</a:t>
            </a:r>
            <a:r>
              <a:rPr lang="en-US" b="1" dirty="0" smtClean="0">
                <a:latin typeface="Sylfaen" panose="010A0502050306030303" pitchFamily="18" charset="0"/>
              </a:rPr>
              <a:t> deuterium target" </a:t>
            </a:r>
            <a:r>
              <a:rPr lang="ka-GE" b="1" dirty="0" smtClean="0">
                <a:latin typeface="Sylfaen" panose="010A0502050306030303" pitchFamily="18" charset="0"/>
              </a:rPr>
              <a:t>, </a:t>
            </a:r>
            <a:r>
              <a:rPr lang="en-US" b="1" u="sng" dirty="0" smtClean="0">
                <a:solidFill>
                  <a:srgbClr val="FF9900"/>
                </a:solidFill>
                <a:latin typeface="Sylfaen" panose="010A0502050306030303" pitchFamily="18" charset="0"/>
              </a:rPr>
              <a:t>Phys. Lett. B 741, 305 (2015)</a:t>
            </a:r>
            <a:endParaRPr lang="ka-GE" b="1" u="sng" dirty="0" smtClean="0">
              <a:solidFill>
                <a:srgbClr val="FF9900"/>
              </a:solidFill>
              <a:latin typeface="Sylfaen" panose="010A05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Sylfaen" panose="010A0502050306030303" pitchFamily="18" charset="0"/>
              </a:rPr>
              <a:t>"Measurement of the absolute differential cross section of pp elastic scattering at small </a:t>
            </a:r>
            <a:r>
              <a:rPr lang="en-US" b="1" smtClean="0">
                <a:latin typeface="Sylfaen" panose="010A0502050306030303" pitchFamily="18" charset="0"/>
              </a:rPr>
              <a:t>angles"</a:t>
            </a:r>
            <a:r>
              <a:rPr lang="ka-GE" b="1" smtClean="0">
                <a:latin typeface="Sylfaen" panose="010A0502050306030303" pitchFamily="18" charset="0"/>
              </a:rPr>
              <a:t>, </a:t>
            </a:r>
            <a:r>
              <a:rPr lang="en-GB" b="1" smtClean="0">
                <a:latin typeface="Sylfaen" panose="010A0502050306030303" pitchFamily="18" charset="0"/>
              </a:rPr>
              <a:t>                 </a:t>
            </a:r>
            <a:r>
              <a:rPr lang="en-GB" b="1" u="sng" smtClean="0">
                <a:latin typeface="Sylfaen" panose="010A0502050306030303" pitchFamily="18" charset="0"/>
                <a:cs typeface="Times New Roman" panose="02020603050405020304" pitchFamily="18" charset="0"/>
                <a:hlinkClick r:id="rId2"/>
              </a:rPr>
              <a:t>nucl-ex/1510.06162</a:t>
            </a:r>
            <a:r>
              <a:rPr lang="en-GB" b="1" u="sng" smtClean="0">
                <a:latin typeface="Sylfaen" panose="010A0502050306030303" pitchFamily="18" charset="0"/>
                <a:cs typeface="Times New Roman" panose="02020603050405020304" pitchFamily="18" charset="0"/>
              </a:rPr>
              <a:t>,</a:t>
            </a:r>
            <a:r>
              <a:rPr lang="en-GB" u="sng" smtClean="0">
                <a:latin typeface="Sylfaen" panose="010A0502050306030303" pitchFamily="18" charset="0"/>
              </a:rPr>
              <a:t> </a:t>
            </a:r>
            <a:r>
              <a:rPr lang="en-GB" smtClean="0">
                <a:latin typeface="Sylfaen" panose="010A0502050306030303" pitchFamily="18" charset="0"/>
              </a:rPr>
              <a:t>  </a:t>
            </a:r>
            <a:r>
              <a:rPr lang="en-GB" b="1" u="sng" smtClean="0">
                <a:solidFill>
                  <a:srgbClr val="FF9900"/>
                </a:solidFill>
                <a:latin typeface="Sylfaen" panose="010A0502050306030303" pitchFamily="18" charset="0"/>
              </a:rPr>
              <a:t>Submitted in PLB on 21</a:t>
            </a:r>
            <a:r>
              <a:rPr lang="en-GB" b="1" u="sng" baseline="30000" smtClean="0">
                <a:solidFill>
                  <a:srgbClr val="FF9900"/>
                </a:solidFill>
                <a:latin typeface="Sylfaen" panose="010A0502050306030303" pitchFamily="18" charset="0"/>
              </a:rPr>
              <a:t>st</a:t>
            </a:r>
            <a:r>
              <a:rPr lang="en-GB" b="1" u="sng" smtClean="0">
                <a:solidFill>
                  <a:srgbClr val="FF9900"/>
                </a:solidFill>
                <a:latin typeface="Sylfaen" panose="010A0502050306030303" pitchFamily="18" charset="0"/>
              </a:rPr>
              <a:t>  October 2015</a:t>
            </a:r>
            <a:endParaRPr lang="ka-GE" altLang="en-US" sz="1800" u="sng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ka-GE" alt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17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4" y="255060"/>
            <a:ext cx="10828866" cy="583142"/>
          </a:xfrm>
        </p:spPr>
        <p:txBody>
          <a:bodyPr>
            <a:norm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</a:rPr>
              <a:t>pp </a:t>
            </a:r>
            <a:r>
              <a:rPr lang="ka-GE" sz="2200" b="1" smtClean="0">
                <a:solidFill>
                  <a:srgbClr val="C00000"/>
                </a:solidFill>
              </a:rPr>
              <a:t>დრეკადი გაბნევის რეაქციის დიფერენციალური კვეთა:  </a:t>
            </a:r>
            <a:r>
              <a:rPr lang="ka-GE" sz="2200" b="1" smtClean="0">
                <a:solidFill>
                  <a:srgbClr val="0070C0"/>
                </a:solidFill>
              </a:rPr>
              <a:t>შედეგები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10</a:t>
            </a:fld>
            <a:endParaRPr lang="ka-GE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6" y="805116"/>
            <a:ext cx="3986745" cy="283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3574097"/>
            <a:ext cx="3944934" cy="27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66" y="1379644"/>
            <a:ext cx="4292601" cy="49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731" y="914364"/>
            <a:ext cx="38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cap="all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=1.0, 1.6, 1.8, 2.0, 2.2, 2.4, 2.8 </a:t>
            </a:r>
            <a:r>
              <a:rPr lang="ka-GE" b="1" smtClean="0"/>
              <a:t>გევ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0921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280458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sz="2200" b="1" smtClean="0">
                <a:solidFill>
                  <a:srgbClr val="C00000"/>
                </a:solidFill>
              </a:rPr>
              <a:t>ასიმეტრიის გაზომვა  პროტონის  დეიტრონზე  გაბნევის  პროცესში 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11</a:t>
            </a:fld>
            <a:endParaRPr lang="ka-GE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1" y="2307704"/>
            <a:ext cx="5345113" cy="8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681" y="4904600"/>
            <a:ext cx="506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>
                <a:solidFill>
                  <a:srgbClr val="0070C0"/>
                </a:solidFill>
              </a:rPr>
              <a:t>რეაქციის იდენტიფიკაცია: </a:t>
            </a:r>
            <a:endParaRPr lang="en-GB" b="1" smtClean="0">
              <a:solidFill>
                <a:srgbClr val="0070C0"/>
              </a:solidFill>
            </a:endParaRPr>
          </a:p>
          <a:p>
            <a:r>
              <a:rPr lang="ka-GE" b="1" smtClean="0"/>
              <a:t>ორი დეტექტირებული ნელი პროტონი </a:t>
            </a:r>
            <a:r>
              <a:rPr lang="en-GB" b="1"/>
              <a:t>ANKE </a:t>
            </a:r>
            <a:r>
              <a:rPr lang="en-GB" b="1" smtClean="0"/>
              <a:t>STT</a:t>
            </a:r>
            <a:r>
              <a:rPr lang="ka-GE" b="1" smtClean="0"/>
              <a:t>-ში, რეაციის ნაკლული მასა ნეიტრონის მასის მახლობლად.</a:t>
            </a:r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247001"/>
              </p:ext>
            </p:extLst>
          </p:nvPr>
        </p:nvGraphicFramePr>
        <p:xfrm>
          <a:off x="7722130" y="893123"/>
          <a:ext cx="1727200" cy="54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4" imgW="1803240" imgH="571320" progId="Equation.DSMT4">
                  <p:embed/>
                </p:oleObj>
              </mc:Choice>
              <mc:Fallback>
                <p:oleObj name="Equation" r:id="rId4" imgW="180324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130" y="893123"/>
                        <a:ext cx="1727200" cy="547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19357"/>
              </p:ext>
            </p:extLst>
          </p:nvPr>
        </p:nvGraphicFramePr>
        <p:xfrm>
          <a:off x="2151060" y="911502"/>
          <a:ext cx="1720852" cy="54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6" imgW="1803240" imgH="571320" progId="Equation.DSMT4">
                  <p:embed/>
                </p:oleObj>
              </mc:Choice>
              <mc:Fallback>
                <p:oleObj name="Equation" r:id="rId6" imgW="1803240" imgH="571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0" y="911502"/>
                        <a:ext cx="1720852" cy="54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32" y="2296493"/>
            <a:ext cx="4876270" cy="82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21506" y="4904600"/>
            <a:ext cx="582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რეაქციის იდენტიფიკაცია:</a:t>
            </a:r>
            <a:r>
              <a:rPr lang="ka-GE" b="1" dirty="0"/>
              <a:t> </a:t>
            </a:r>
            <a:endParaRPr lang="en-GB" b="1" dirty="0"/>
          </a:p>
          <a:p>
            <a:r>
              <a:rPr lang="ka-GE" b="1" dirty="0" smtClean="0"/>
              <a:t>ორი </a:t>
            </a:r>
            <a:r>
              <a:rPr lang="ka-GE" b="1" dirty="0"/>
              <a:t>დეტექტირებული </a:t>
            </a:r>
            <a:r>
              <a:rPr lang="ka-GE" b="1" dirty="0" smtClean="0"/>
              <a:t>სწრაფი ნაწილაკი </a:t>
            </a:r>
            <a:r>
              <a:rPr lang="en-GB" b="1" dirty="0"/>
              <a:t>ANKE FD</a:t>
            </a:r>
            <a:r>
              <a:rPr lang="ka-GE" b="1" dirty="0"/>
              <a:t> სისტემაში, </a:t>
            </a:r>
            <a:r>
              <a:rPr lang="ka-GE" b="1" dirty="0" smtClean="0"/>
              <a:t>პროტონის იდენტიფიცირება  ნაწილაკის ფრენის დროის ანალიზით</a:t>
            </a:r>
            <a:r>
              <a:rPr lang="ka-GE" b="1" smtClean="0"/>
              <a:t>,  რეაქციის </a:t>
            </a:r>
            <a:r>
              <a:rPr lang="ka-GE" b="1" dirty="0"/>
              <a:t>ნაკლული მასა </a:t>
            </a:r>
            <a:r>
              <a:rPr lang="ka-GE" b="1" smtClean="0"/>
              <a:t>ნეიტრონის მასის მახლობლად.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2793" y="1589655"/>
            <a:ext cx="548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ვექტორულად პოლარიზებული დეიტრონისთვის  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65130" y="3401621"/>
            <a:ext cx="50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იზომება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a-GE" b="1" smtClean="0"/>
              <a:t> და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a-GE" b="1" smtClean="0"/>
              <a:t> პოლარიზაციების 4 ს</a:t>
            </a:r>
            <a:r>
              <a:rPr lang="ka-GE" b="1"/>
              <a:t>ხ</a:t>
            </a:r>
            <a:r>
              <a:rPr lang="ka-GE" b="1" smtClean="0"/>
              <a:t>ვადახვა მოდისათვის </a:t>
            </a:r>
            <a:r>
              <a:rPr lang="en-GB" b="1" smtClean="0"/>
              <a:t>FD</a:t>
            </a:r>
            <a:r>
              <a:rPr lang="ka-GE" b="1" smtClean="0"/>
              <a:t>-ს ანათვალთა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a-GE" b="1" smtClean="0">
                <a:cs typeface="Times New Roman" panose="02020603050405020304" pitchFamily="18" charset="0"/>
              </a:rPr>
              <a:t>/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a-GE" b="1" smtClean="0">
                <a:cs typeface="Times New Roman" panose="02020603050405020304" pitchFamily="18" charset="0"/>
              </a:rPr>
              <a:t> </a:t>
            </a:r>
            <a:r>
              <a:rPr lang="ka-GE" b="1" smtClean="0"/>
              <a:t>ფარდობა</a:t>
            </a:r>
            <a:r>
              <a:rPr lang="en-GB" b="1" smtClean="0"/>
              <a:t>.</a:t>
            </a:r>
            <a:endParaRPr lang="en-GB" b="1"/>
          </a:p>
        </p:txBody>
      </p:sp>
      <p:sp>
        <p:nvSpPr>
          <p:cNvPr id="12" name="TextBox 11"/>
          <p:cNvSpPr txBox="1"/>
          <p:nvPr/>
        </p:nvSpPr>
        <p:spPr>
          <a:xfrm>
            <a:off x="784750" y="3514281"/>
            <a:ext cx="536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/>
              <a:t>იზომება ასემეტრია  (</a:t>
            </a:r>
            <a:r>
              <a:rPr lang="en-US" b="1" smtClean="0"/>
              <a:t>Q</a:t>
            </a:r>
            <a:r>
              <a:rPr lang="en-US" b="1" baseline="-25000" smtClean="0"/>
              <a:t>y</a:t>
            </a:r>
            <a:r>
              <a:rPr lang="ka-GE" b="1" baseline="-25000" smtClean="0"/>
              <a:t>,</a:t>
            </a:r>
            <a:r>
              <a:rPr lang="en-US" b="1"/>
              <a:t> Q</a:t>
            </a:r>
            <a:r>
              <a:rPr lang="en-US" b="1" baseline="-25000"/>
              <a:t>yy</a:t>
            </a:r>
            <a:r>
              <a:rPr lang="ka-GE" b="1" smtClean="0"/>
              <a:t>) ორ სხვადასხვა მოდას შორის. </a:t>
            </a:r>
          </a:p>
          <a:p>
            <a:r>
              <a:rPr lang="ka-GE" b="1" smtClean="0"/>
              <a:t>ეს მოდები იყო (1,1) </a:t>
            </a:r>
            <a:r>
              <a:rPr lang="en-US" b="1" smtClean="0"/>
              <a:t> </a:t>
            </a:r>
            <a:r>
              <a:rPr lang="ka-GE" b="1" smtClean="0"/>
              <a:t>და (-1,1)</a:t>
            </a:r>
            <a:r>
              <a:rPr lang="ka-GE" b="1"/>
              <a:t> </a:t>
            </a:r>
            <a:r>
              <a:rPr lang="ka-GE" b="1" smtClean="0"/>
              <a:t>  |  (0</a:t>
            </a:r>
            <a:r>
              <a:rPr lang="ka-GE" b="1"/>
              <a:t>,-2) </a:t>
            </a:r>
            <a:r>
              <a:rPr lang="ka-GE" b="1" smtClean="0"/>
              <a:t>და (0,1). 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784752" y="1589655"/>
            <a:ext cx="493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/>
              <a:t>ვექტორულად </a:t>
            </a:r>
            <a:r>
              <a:rPr lang="ka-GE" b="1" dirty="0" smtClean="0"/>
              <a:t> 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y</a:t>
            </a:r>
            <a:r>
              <a:rPr lang="ka-GE" b="1" dirty="0" smtClean="0"/>
              <a:t>) და ტენზორულად 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yy</a:t>
            </a:r>
            <a:r>
              <a:rPr lang="ka-GE" b="1" dirty="0" smtClean="0"/>
              <a:t>) პოლარიზებული დეიტრონისთვის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76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r>
              <a:rPr lang="ka-GE" sz="2200" b="1" smtClean="0">
                <a:solidFill>
                  <a:srgbClr val="C00000"/>
                </a:solidFill>
              </a:rPr>
              <a:t>                                            რეაქციის ანალიზირების უნარი</a:t>
            </a:r>
            <a:r>
              <a:rPr lang="en-GB" sz="2200" b="1" smtClean="0">
                <a:solidFill>
                  <a:srgbClr val="C00000"/>
                </a:solidFill>
              </a:rPr>
              <a:t> 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12</a:t>
            </a:fld>
            <a:endParaRPr lang="ka-G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06839"/>
              </p:ext>
            </p:extLst>
          </p:nvPr>
        </p:nvGraphicFramePr>
        <p:xfrm>
          <a:off x="1631543" y="278872"/>
          <a:ext cx="180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" imgW="1803240" imgH="571320" progId="Equation.DSMT4">
                  <p:embed/>
                </p:oleObj>
              </mc:Choice>
              <mc:Fallback>
                <p:oleObj name="Equation" r:id="rId3" imgW="18032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43" y="278872"/>
                        <a:ext cx="1803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" y="3343528"/>
            <a:ext cx="4648201" cy="304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7" y="1130299"/>
            <a:ext cx="5847292" cy="382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1175683" y="974172"/>
            <a:ext cx="3623205" cy="2209200"/>
            <a:chOff x="3463" y="710"/>
            <a:chExt cx="2505" cy="1981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3463" y="710"/>
              <a:ext cx="2402" cy="1981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219" y="2189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↓</a:t>
              </a:r>
              <a:r>
                <a:rPr lang="en-GB" altLang="en-US" sz="1800">
                  <a:solidFill>
                    <a:srgbClr val="000000"/>
                  </a:solidFill>
                </a:rPr>
                <a:t> p 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410" y="75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n  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825" y="1564"/>
              <a:ext cx="11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877" y="1564"/>
              <a:ext cx="77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4695" y="1526"/>
              <a:ext cx="96" cy="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267" y="754"/>
              <a:ext cx="428" cy="73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791" y="1641"/>
              <a:ext cx="428" cy="7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rrowheads="1"/>
            </p:cNvSpPr>
            <p:nvPr/>
          </p:nvSpPr>
          <p:spPr bwMode="auto">
            <a:xfrm>
              <a:off x="3719" y="1633"/>
              <a:ext cx="1405" cy="742"/>
            </a:xfrm>
            <a:custGeom>
              <a:avLst/>
              <a:gdLst>
                <a:gd name="T0" fmla="*/ 0 w 1632"/>
                <a:gd name="T1" fmla="*/ 2 h 920"/>
                <a:gd name="T2" fmla="*/ 3 w 1632"/>
                <a:gd name="T3" fmla="*/ 2 h 920"/>
                <a:gd name="T4" fmla="*/ 3 w 1632"/>
                <a:gd name="T5" fmla="*/ 2 h 920"/>
                <a:gd name="T6" fmla="*/ 0 60000 65536"/>
                <a:gd name="T7" fmla="*/ 0 60000 65536"/>
                <a:gd name="T8" fmla="*/ 0 60000 65536"/>
                <a:gd name="T9" fmla="*/ 0 w 1632"/>
                <a:gd name="T10" fmla="*/ 0 h 920"/>
                <a:gd name="T11" fmla="*/ 1632 w 1632"/>
                <a:gd name="T12" fmla="*/ 920 h 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920">
                  <a:moveTo>
                    <a:pt x="0" y="8"/>
                  </a:moveTo>
                  <a:cubicBezTo>
                    <a:pt x="392" y="4"/>
                    <a:pt x="784" y="0"/>
                    <a:pt x="1056" y="152"/>
                  </a:cubicBezTo>
                  <a:cubicBezTo>
                    <a:pt x="1328" y="304"/>
                    <a:pt x="1480" y="612"/>
                    <a:pt x="1632" y="920"/>
                  </a:cubicBez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495" y="135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3475" y="1296"/>
              <a:ext cx="1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66725" indent="-466725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  <a:spcBef>
                  <a:spcPts val="75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→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933" y="1350"/>
              <a:ext cx="2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n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933" y="1680"/>
              <a:ext cx="2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p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773" y="2189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p</a:t>
              </a:r>
              <a:r>
                <a:rPr lang="en-GB" altLang="en-US" sz="1800" baseline="-25000">
                  <a:solidFill>
                    <a:srgbClr val="000000"/>
                  </a:solidFill>
                </a:rPr>
                <a:t>sp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790" y="137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5771" y="1337"/>
              <a:ext cx="1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66725" indent="-466725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  <a:spcBef>
                  <a:spcPts val="75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→</a:t>
              </a: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4124" y="1564"/>
              <a:ext cx="95" cy="1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4124" y="1643"/>
              <a:ext cx="90" cy="9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H="1">
              <a:off x="5123" y="1564"/>
              <a:ext cx="97" cy="1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H="1" flipV="1">
              <a:off x="4440" y="1056"/>
              <a:ext cx="50" cy="78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5025" y="2042"/>
              <a:ext cx="45" cy="77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 rot="10800000">
              <a:off x="3703" y="1424"/>
              <a:ext cx="180" cy="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3538" y="1586"/>
              <a:ext cx="1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3538" y="1622"/>
              <a:ext cx="1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96467" y="5275206"/>
            <a:ext cx="528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მევ,  დიპროტონის  </a:t>
            </a:r>
            <a:r>
              <a:rPr lang="de-DE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მდგომარეობა. </a:t>
            </a:r>
            <a:r>
              <a:rPr lang="ka-GE" b="1">
                <a:cs typeface="Times New Roman" panose="02020603050405020304" pitchFamily="18" charset="0"/>
              </a:rPr>
              <a:t>მრუდები შეესაბამება </a:t>
            </a:r>
            <a:r>
              <a:rPr lang="en-GB" b="1">
                <a:cs typeface="Times New Roman" panose="02020603050405020304" pitchFamily="18" charset="0"/>
              </a:rPr>
              <a:t>np</a:t>
            </a:r>
            <a:r>
              <a:rPr lang="en-GB" b="1"/>
              <a:t> </a:t>
            </a:r>
            <a:r>
              <a:rPr lang="ka-GE" b="1">
                <a:cs typeface="Times New Roman" panose="02020603050405020304" pitchFamily="18" charset="0"/>
              </a:rPr>
              <a:t>გაბნევის ამპლიტუდის </a:t>
            </a:r>
            <a:r>
              <a:rPr lang="en-GB" b="1" smtClean="0">
                <a:cs typeface="Times New Roman" panose="02020603050405020304" pitchFamily="18" charset="0"/>
              </a:rPr>
              <a:t>PWA </a:t>
            </a:r>
            <a:r>
              <a:rPr lang="ka-GE" b="1">
                <a:cs typeface="Times New Roman" panose="02020603050405020304" pitchFamily="18" charset="0"/>
              </a:rPr>
              <a:t>დათვლებს იმპულსურ მიახლოებაში</a:t>
            </a:r>
            <a:r>
              <a:rPr lang="en-GB" b="1" smtClean="0">
                <a:cs typeface="Times New Roman" panose="02020603050405020304" pitchFamily="18" charset="0"/>
              </a:rPr>
              <a:t>.</a:t>
            </a:r>
            <a:endParaRPr lang="en-GB" b="1"/>
          </a:p>
        </p:txBody>
      </p:sp>
      <p:sp>
        <p:nvSpPr>
          <p:cNvPr id="35" name="TextBox 34"/>
          <p:cNvSpPr txBox="1"/>
          <p:nvPr/>
        </p:nvSpPr>
        <p:spPr>
          <a:xfrm>
            <a:off x="9757833" y="31588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cap="small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=600</a:t>
            </a:r>
            <a:r>
              <a:rPr lang="ka-GE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მევ</a:t>
            </a:r>
            <a:endParaRPr lang="ka-G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6366" y="2730602"/>
            <a:ext cx="15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=1200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მევ</a:t>
            </a:r>
            <a:endParaRPr lang="ka-G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1488" y="4726055"/>
            <a:ext cx="325004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Gou et al., </a:t>
            </a:r>
            <a:r>
              <a:rPr lang="en-US" sz="1200" b="1" err="1" smtClean="0"/>
              <a:t>Phys.Lett</a:t>
            </a:r>
            <a:r>
              <a:rPr lang="en-US" sz="1200" b="1" smtClean="0"/>
              <a:t> B741, 305 (2015) 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7452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133" y="246592"/>
            <a:ext cx="10193867" cy="67432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200" b="1" smtClean="0">
                <a:solidFill>
                  <a:srgbClr val="C00000"/>
                </a:solidFill>
              </a:rPr>
              <a:t>                             </a:t>
            </a:r>
            <a:r>
              <a:rPr lang="en-GB" sz="2200" b="1" smtClean="0">
                <a:solidFill>
                  <a:srgbClr val="C00000"/>
                </a:solidFill>
              </a:rPr>
              <a:t>   </a:t>
            </a:r>
            <a:r>
              <a:rPr lang="ka-GE" sz="2200" b="1" smtClean="0">
                <a:solidFill>
                  <a:srgbClr val="C00000"/>
                </a:solidFill>
              </a:rPr>
              <a:t>რეაქციის ანალიზირების უნარები და სპინური კორელაციები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13</a:t>
            </a:fld>
            <a:endParaRPr lang="ka-G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74456"/>
              </p:ext>
            </p:extLst>
          </p:nvPr>
        </p:nvGraphicFramePr>
        <p:xfrm>
          <a:off x="1007534" y="304272"/>
          <a:ext cx="180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1803240" imgH="571320" progId="Equation.DSMT4">
                  <p:embed/>
                </p:oleObj>
              </mc:Choice>
              <mc:Fallback>
                <p:oleObj name="Equation" r:id="rId3" imgW="18032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4" y="304272"/>
                        <a:ext cx="1803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3" y="922867"/>
            <a:ext cx="3426076" cy="45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5" y="5556640"/>
            <a:ext cx="11914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>
                <a:solidFill>
                  <a:srgbClr val="0070C0"/>
                </a:solidFill>
              </a:rPr>
              <a:t>პროტონისა </a:t>
            </a:r>
            <a:r>
              <a:rPr lang="ka-GE" b="1" smtClean="0"/>
              <a:t>და </a:t>
            </a:r>
            <a:r>
              <a:rPr lang="ka-GE" b="1" smtClean="0">
                <a:solidFill>
                  <a:srgbClr val="C00000"/>
                </a:solidFill>
              </a:rPr>
              <a:t>დეიტრონის </a:t>
            </a:r>
            <a:r>
              <a:rPr lang="ka-GE" b="1" smtClean="0"/>
              <a:t>ანალიზირების უნარები და  სპინური კორელაციის </a:t>
            </a:r>
            <a:r>
              <a:rPr lang="en-GB" b="1" smtClean="0"/>
              <a:t> Cx,x  </a:t>
            </a:r>
            <a:r>
              <a:rPr lang="ka-GE" b="1" smtClean="0"/>
              <a:t>და </a:t>
            </a:r>
            <a:r>
              <a:rPr lang="en-GB" b="1" smtClean="0">
                <a:solidFill>
                  <a:srgbClr val="0070C0"/>
                </a:solidFill>
              </a:rPr>
              <a:t>Cy,y </a:t>
            </a:r>
            <a:r>
              <a:rPr lang="ka-GE" b="1" smtClean="0"/>
              <a:t>კოეფიციენტები.</a:t>
            </a:r>
            <a:endParaRPr lang="en-GB" b="1"/>
          </a:p>
          <a:p>
            <a:r>
              <a:rPr lang="ka-GE" b="1" smtClean="0">
                <a:cs typeface="Times New Roman" panose="02020603050405020304" pitchFamily="18" charset="0"/>
              </a:rPr>
              <a:t>მრუდები შეესაბამება </a:t>
            </a:r>
            <a:r>
              <a:rPr lang="en-GB" b="1" smtClean="0">
                <a:cs typeface="Times New Roman" panose="02020603050405020304" pitchFamily="18" charset="0"/>
              </a:rPr>
              <a:t>np</a:t>
            </a:r>
            <a:r>
              <a:rPr lang="en-GB" b="1" smtClean="0"/>
              <a:t> </a:t>
            </a:r>
            <a:r>
              <a:rPr lang="ka-GE" b="1" smtClean="0">
                <a:cs typeface="Times New Roman" panose="02020603050405020304" pitchFamily="18" charset="0"/>
              </a:rPr>
              <a:t>გაბნევის ამპლიტუდის </a:t>
            </a:r>
            <a:r>
              <a:rPr lang="en-GB" b="1" smtClean="0">
                <a:cs typeface="Times New Roman" panose="02020603050405020304" pitchFamily="18" charset="0"/>
              </a:rPr>
              <a:t>PWA </a:t>
            </a:r>
            <a:r>
              <a:rPr lang="ka-GE" b="1" smtClean="0">
                <a:cs typeface="Times New Roman" panose="02020603050405020304" pitchFamily="18" charset="0"/>
              </a:rPr>
              <a:t>დათვლებს იმპულსურ მიახლოებაში</a:t>
            </a:r>
            <a:r>
              <a:rPr lang="en-GB" b="1" smtClean="0">
                <a:cs typeface="Times New Roman" panose="02020603050405020304" pitchFamily="18" charset="0"/>
              </a:rPr>
              <a:t>.</a:t>
            </a:r>
            <a:endParaRPr lang="en-GB" b="1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982134"/>
            <a:ext cx="3605213" cy="457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1" y="965200"/>
            <a:ext cx="3039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smtClean="0"/>
              <a:t>დეიტრონის </a:t>
            </a:r>
            <a:r>
              <a:rPr lang="en-GB" b="1" smtClean="0"/>
              <a:t>T</a:t>
            </a:r>
            <a:r>
              <a:rPr lang="en-GB" b="1" baseline="-25000" smtClean="0"/>
              <a:t>d</a:t>
            </a:r>
            <a:r>
              <a:rPr lang="en-GB" b="1" smtClean="0"/>
              <a:t>=72</a:t>
            </a:r>
            <a:r>
              <a:rPr lang="ka-GE" b="1"/>
              <a:t>6</a:t>
            </a:r>
            <a:r>
              <a:rPr lang="en-GB" b="1"/>
              <a:t> </a:t>
            </a:r>
            <a:r>
              <a:rPr lang="ka-GE" b="1"/>
              <a:t>მევ</a:t>
            </a:r>
          </a:p>
          <a:p>
            <a:pPr algn="ctr"/>
            <a:endParaRPr lang="en-GB" b="1"/>
          </a:p>
          <a:p>
            <a:r>
              <a:rPr lang="ka-GE" b="1" smtClean="0"/>
              <a:t>ორი პროტონის აღგზნების ენერგიის ინტერვალები:</a:t>
            </a:r>
            <a:endParaRPr lang="ka-GE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ka-GE" b="1">
                <a:latin typeface="Times New Roman" panose="02020603050405020304" pitchFamily="18" charset="0"/>
                <a:cs typeface="Times New Roman" panose="02020603050405020304" pitchFamily="18" charset="0"/>
              </a:rPr>
              <a:t>მევ</a:t>
            </a:r>
            <a:r>
              <a:rPr lang="ka-GE" b="1"/>
              <a:t>  </a:t>
            </a:r>
            <a:r>
              <a:rPr lang="en-GB" b="1"/>
              <a:t> </a:t>
            </a:r>
            <a:endParaRPr lang="en-GB" b="1" smtClean="0"/>
          </a:p>
          <a:p>
            <a:pPr marL="342900" indent="-342900">
              <a:buAutoNum type="alphaLcParenR"/>
            </a:pP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4&lt;E</a:t>
            </a:r>
            <a:r>
              <a:rPr lang="en-GB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PP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&lt;6</a:t>
            </a:r>
            <a:r>
              <a:rPr lang="ka-GE" b="1">
                <a:latin typeface="Times New Roman" panose="02020603050405020304" pitchFamily="18" charset="0"/>
                <a:cs typeface="Times New Roman" panose="02020603050405020304" pitchFamily="18" charset="0"/>
              </a:rPr>
              <a:t>  მევ 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8&lt;E</a:t>
            </a:r>
            <a:r>
              <a:rPr lang="en-GB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&lt;10</a:t>
            </a:r>
            <a:r>
              <a:rPr lang="ka-GE" b="1">
                <a:latin typeface="Times New Roman" panose="02020603050405020304" pitchFamily="18" charset="0"/>
                <a:cs typeface="Times New Roman" panose="02020603050405020304" pitchFamily="18" charset="0"/>
              </a:rPr>
              <a:t> მევ</a:t>
            </a:r>
            <a:endParaRPr lang="ka-GE" b="1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1" y="3327400"/>
            <a:ext cx="3344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/>
              <a:t>უწყვეტი მრუდები ითვალისწინებს გადაცემულ იმპულსსა და დიპროტონში ფარდოფით იმპულსს  შორის კუთხეზე დამოკიდებულებას</a:t>
            </a:r>
            <a:r>
              <a:rPr lang="ka-GE" smtClean="0"/>
              <a:t>.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740149" y="5279641"/>
            <a:ext cx="36195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Dymov et al., </a:t>
            </a:r>
            <a:r>
              <a:rPr lang="en-US" sz="1200" b="1" err="1" smtClean="0"/>
              <a:t>Phys.Lett</a:t>
            </a:r>
            <a:r>
              <a:rPr lang="en-US" sz="1200" b="1" smtClean="0"/>
              <a:t> B744, 391 (2015) 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128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sz="2200" b="1" smtClean="0">
                <a:solidFill>
                  <a:srgbClr val="C00000"/>
                </a:solidFill>
              </a:rPr>
              <a:t>მიღებული შედეგები</a:t>
            </a:r>
            <a:endParaRPr lang="ka-GE" sz="2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ka-GE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ერთ გევზე ზემოთ 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პირველად გაიზომა </a:t>
            </a: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დრეკადი გაბნევის </a:t>
            </a:r>
            <a:r>
              <a:rPr lang="ka-GE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დიფერენციალური 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კვეთა და ანალიზირების </a:t>
            </a:r>
            <a:r>
              <a:rPr lang="ka-GE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უნარი. 1 გევამდე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ახალი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მონაცემები კარგ 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თანხვედრაშია  </a:t>
            </a:r>
            <a:r>
              <a:rPr lang="ka-GE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არსებულ ექსპერიმენტულ გაზომვებთან.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ამ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მონაცემებმა  მნიშვნელოვნი წვლილი შეიტანა  პარციალურ-ტალღურ ანალიზში, რამაც საგრძნობლად </a:t>
            </a:r>
            <a:r>
              <a:rPr lang="ka-GE" altLang="en-US" b="1" smtClean="0">
                <a:latin typeface="Times New Roman" panose="02020603050405020304" pitchFamily="18" charset="0"/>
              </a:rPr>
              <a:t>გააუმჯობესა  </a:t>
            </a:r>
            <a:r>
              <a:rPr lang="en-US" altLang="en-US" b="1" smtClean="0">
                <a:latin typeface="Times New Roman" panose="02020603050405020304" pitchFamily="18" charset="0"/>
              </a:rPr>
              <a:t>SAID </a:t>
            </a:r>
            <a:r>
              <a:rPr lang="ka-GE" altLang="en-US" b="1" smtClean="0">
                <a:latin typeface="Times New Roman" panose="02020603050405020304" pitchFamily="18" charset="0"/>
              </a:rPr>
              <a:t>მონაცამების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აღწერა. ცვლილება გასაკუთრებით შეეხო  მაღალ ენერგიებზე  </a:t>
            </a:r>
            <a:r>
              <a:rPr lang="en-GB" altLang="en-US" b="1" dirty="0" smtClean="0">
                <a:latin typeface="Times New Roman" panose="02020603050405020304" pitchFamily="18" charset="0"/>
              </a:rPr>
              <a:t>PWA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ამონახსნებში  </a:t>
            </a:r>
            <a:r>
              <a:rPr lang="en-GB" altLang="en-US" b="1" dirty="0" smtClean="0">
                <a:latin typeface="Times New Roman" panose="02020603050405020304" pitchFamily="18" charset="0"/>
              </a:rPr>
              <a:t>1S</a:t>
            </a:r>
            <a:r>
              <a:rPr lang="en-GB" altLang="en-US" b="1" baseline="-25000" dirty="0" smtClean="0">
                <a:latin typeface="Times New Roman" panose="02020603050405020304" pitchFamily="18" charset="0"/>
              </a:rPr>
              <a:t>0</a:t>
            </a:r>
            <a:r>
              <a:rPr lang="en-GB" altLang="en-US" b="1" dirty="0" smtClean="0">
                <a:latin typeface="Times New Roman" panose="02020603050405020304" pitchFamily="18" charset="0"/>
              </a:rPr>
              <a:t> </a:t>
            </a:r>
            <a:r>
              <a:rPr lang="ka-GE" altLang="en-US" b="1" dirty="0">
                <a:latin typeface="Times New Roman" panose="02020603050405020304" pitchFamily="18" charset="0"/>
              </a:rPr>
              <a:t>და </a:t>
            </a:r>
            <a:r>
              <a:rPr lang="en-GB" altLang="en-US" b="1" dirty="0" smtClean="0">
                <a:latin typeface="Times New Roman" panose="02020603050405020304" pitchFamily="18" charset="0"/>
              </a:rPr>
              <a:t>1D</a:t>
            </a:r>
            <a:r>
              <a:rPr lang="en-GB" altLang="en-US" b="1" baseline="-25000" dirty="0" smtClean="0">
                <a:latin typeface="Times New Roman" panose="02020603050405020304" pitchFamily="18" charset="0"/>
              </a:rPr>
              <a:t>2</a:t>
            </a:r>
            <a:r>
              <a:rPr lang="en-GB" altLang="en-US" b="1" dirty="0" smtClean="0">
                <a:latin typeface="Times New Roman" panose="02020603050405020304" pitchFamily="18" charset="0"/>
              </a:rPr>
              <a:t>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ტალღების წვლილს.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d(pol)p</a:t>
            </a:r>
            <a:r>
              <a:rPr lang="ka-G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ka-G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pp}</a:t>
            </a:r>
            <a:r>
              <a:rPr lang="af-Z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a-GE" b="1" dirty="0" smtClean="0">
                <a:cs typeface="Times New Roman" panose="02020603050405020304" pitchFamily="18" charset="0"/>
              </a:rPr>
              <a:t> გადამუხტვის რეაქციაში პირველად გაიზომა ანალიზირების უნარები და სპინური კორელაციის კოეფიციენტები, რომლებიც კარგ თანხვედრაშია</a:t>
            </a:r>
            <a:r>
              <a:rPr lang="en-GB" b="1" dirty="0" smtClean="0"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იმპულსურ მიახლოებაში შესრულებულ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PWA</a:t>
            </a:r>
            <a:r>
              <a:rPr lang="en-GB" b="1" dirty="0" smtClean="0"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დათვლებთან</a:t>
            </a:r>
            <a:r>
              <a:rPr lang="en-GB" b="1" dirty="0" smtClean="0">
                <a:cs typeface="Times New Roman" panose="02020603050405020304" pitchFamily="18" charset="0"/>
              </a:rPr>
              <a:t>.</a:t>
            </a:r>
            <a:r>
              <a:rPr lang="ka-GE" b="1" dirty="0" smtClean="0">
                <a:cs typeface="Times New Roman" panose="02020603050405020304" pitchFamily="18" charset="0"/>
              </a:rPr>
              <a:t> </a:t>
            </a:r>
            <a:r>
              <a:rPr lang="ka-GE" b="1" dirty="0">
                <a:cs typeface="Times New Roman" panose="02020603050405020304" pitchFamily="18" charset="0"/>
              </a:rPr>
              <a:t>მცირე აღგზნების 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af-Z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af-ZA" b="1" baseline="-25000" dirty="0">
                <a:latin typeface="Sylfaen" panose="010A0502050306030303" pitchFamily="18" charset="0"/>
              </a:rPr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ენერგიაზე</a:t>
            </a:r>
            <a:r>
              <a:rPr lang="en-GB" b="1" dirty="0" smtClean="0">
                <a:cs typeface="Times New Roman" panose="02020603050405020304" pitchFamily="18" charset="0"/>
              </a:rPr>
              <a:t> 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f-Z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a-GE" b="1" baseline="-25000" dirty="0" smtClean="0">
                <a:cs typeface="Times New Roman" panose="02020603050405020304" pitchFamily="18" charset="0"/>
              </a:rPr>
              <a:t>0</a:t>
            </a:r>
            <a:r>
              <a:rPr lang="af-ZA" b="1" baseline="30000" dirty="0" smtClean="0"/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მდგომარეობა დომინირებს</a:t>
            </a:r>
            <a:r>
              <a:rPr lang="en-GB" dirty="0" smtClean="0">
                <a:cs typeface="Times New Roman" panose="02020603050405020304" pitchFamily="18" charset="0"/>
              </a:rPr>
              <a:t>, </a:t>
            </a:r>
            <a:r>
              <a:rPr lang="ka-GE" b="1" dirty="0" smtClean="0">
                <a:cs typeface="Times New Roman" panose="02020603050405020304" pitchFamily="18" charset="0"/>
              </a:rPr>
              <a:t>დიდი აღგზნების ენერგიაზე კი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dirty="0" smtClean="0">
                <a:cs typeface="Times New Roman" panose="02020603050405020304" pitchFamily="18" charset="0"/>
              </a:rPr>
              <a:t> </a:t>
            </a:r>
            <a:r>
              <a:rPr lang="ka-GE" b="1" dirty="0" smtClean="0"/>
              <a:t>და უფრო</a:t>
            </a:r>
            <a:r>
              <a:rPr lang="ka-GE" altLang="en-US" b="1" baseline="-25000" dirty="0" smtClean="0">
                <a:latin typeface="Times New Roman" panose="02020603050405020304" pitchFamily="18" charset="0"/>
              </a:rPr>
              <a:t> </a:t>
            </a:r>
            <a:r>
              <a:rPr lang="en-GB" altLang="en-US" b="1" baseline="-25000" dirty="0">
                <a:latin typeface="Times New Roman" panose="02020603050405020304" pitchFamily="18" charset="0"/>
              </a:rPr>
              <a:t> </a:t>
            </a:r>
            <a:r>
              <a:rPr lang="ka-GE" altLang="en-US" b="1" dirty="0" smtClean="0">
                <a:latin typeface="Times New Roman" panose="02020603050405020304" pitchFamily="18" charset="0"/>
              </a:rPr>
              <a:t>მაღალი </a:t>
            </a:r>
            <a:r>
              <a:rPr lang="ka-GE" b="1" dirty="0" smtClean="0">
                <a:cs typeface="Times New Roman" panose="02020603050405020304" pitchFamily="18" charset="0"/>
              </a:rPr>
              <a:t>ტალღების წვლილი მნიშვნელოვანი ხდება</a:t>
            </a:r>
            <a:r>
              <a:rPr lang="ka-GE" b="1" dirty="0"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და საჭიროა </a:t>
            </a:r>
            <a:r>
              <a:rPr lang="ka-GE" b="1" dirty="0"/>
              <a:t>გადაცემულ იმპულსსა და დიპროტონში </a:t>
            </a:r>
            <a:r>
              <a:rPr lang="ka-GE" b="1" dirty="0" smtClean="0"/>
              <a:t>ფარდობით </a:t>
            </a:r>
            <a:r>
              <a:rPr lang="ka-GE" b="1" dirty="0"/>
              <a:t>იმპულსს  შორის კუთხეზე </a:t>
            </a:r>
            <a:r>
              <a:rPr lang="ka-GE" b="1" dirty="0" smtClean="0"/>
              <a:t>დამოკიდებულების გათვალისწინება.</a:t>
            </a:r>
            <a:endParaRPr lang="ka-GE" b="1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pd(pol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n{pp}</a:t>
            </a:r>
            <a:r>
              <a:rPr lang="af-Z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a-GE" b="1" baseline="-25000" dirty="0">
                <a:cs typeface="Times New Roman" panose="02020603050405020304" pitchFamily="18" charset="0"/>
              </a:rPr>
              <a:t> </a:t>
            </a:r>
            <a:r>
              <a:rPr lang="ka-GE" b="1" baseline="-25000" dirty="0" smtClean="0"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cs typeface="Times New Roman" panose="02020603050405020304" pitchFamily="18" charset="0"/>
              </a:rPr>
              <a:t>გადამუხტვის </a:t>
            </a:r>
            <a:r>
              <a:rPr lang="ka-GE" b="1" dirty="0">
                <a:cs typeface="Times New Roman" panose="02020603050405020304" pitchFamily="18" charset="0"/>
              </a:rPr>
              <a:t>რეაქციაში </a:t>
            </a:r>
            <a:r>
              <a:rPr lang="ka-GE" b="1" dirty="0" smtClean="0">
                <a:cs typeface="Times New Roman" panose="02020603050405020304" pitchFamily="18" charset="0"/>
              </a:rPr>
              <a:t>პირველად გაიზომა </a:t>
            </a:r>
            <a:r>
              <a:rPr lang="ka-GE" b="1" dirty="0" smtClean="0"/>
              <a:t>ვექტორული 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f-Z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af-ZA" b="1" dirty="0" smtClean="0"/>
              <a:t> </a:t>
            </a:r>
            <a:r>
              <a:rPr lang="ka-GE" b="1" dirty="0" smtClean="0"/>
              <a:t>და ტენზორული</a:t>
            </a:r>
            <a:r>
              <a:rPr lang="af-ZA" b="1" dirty="0" smtClean="0"/>
              <a:t> 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f-Z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af-ZA" b="1" dirty="0"/>
              <a:t> </a:t>
            </a:r>
            <a:r>
              <a:rPr lang="ka-GE" b="1" dirty="0" smtClean="0"/>
              <a:t>ანალიზირების უნარები, </a:t>
            </a:r>
            <a:r>
              <a:rPr lang="ka-GE" b="1" dirty="0">
                <a:cs typeface="Times New Roman" panose="02020603050405020304" pitchFamily="18" charset="0"/>
              </a:rPr>
              <a:t>რომლებიც კარგ თანხვედრაშია </a:t>
            </a:r>
            <a:r>
              <a:rPr lang="ka-GE" b="1" dirty="0" smtClean="0">
                <a:cs typeface="Times New Roman" panose="02020603050405020304" pitchFamily="18" charset="0"/>
              </a:rPr>
              <a:t>როგორც 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d(pol)p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{pp}</a:t>
            </a:r>
            <a:r>
              <a:rPr lang="af-Z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ka-G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მევზე გაზომილ იმავე პოლარიზაციულ მახასიათებლებთან, </a:t>
            </a:r>
            <a:r>
              <a:rPr lang="ka-GE" b="1" dirty="0" smtClean="0">
                <a:cs typeface="Times New Roman" panose="02020603050405020304" pitchFamily="18" charset="0"/>
              </a:rPr>
              <a:t>ისევე </a:t>
            </a:r>
            <a:r>
              <a:rPr lang="af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ka-GE" dirty="0" smtClean="0"/>
              <a:t> </a:t>
            </a:r>
            <a:r>
              <a:rPr lang="ka-GE" b="1" dirty="0" smtClean="0"/>
              <a:t>გაბნევის ამპლიტუდის გამოყენებით იმპულსურ მიახლოებაში შესრულებულ </a:t>
            </a:r>
            <a:r>
              <a:rPr lang="af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af-ZA" dirty="0"/>
              <a:t> </a:t>
            </a:r>
            <a:r>
              <a:rPr lang="ka-GE" b="1" dirty="0" smtClean="0"/>
              <a:t>გამოთვლებთან.</a:t>
            </a:r>
            <a:endParaRPr lang="ka-GE" altLang="en-US" b="1" dirty="0" smtClean="0">
              <a:latin typeface="AcadNusx" pitchFamily="2" charset="0"/>
            </a:endParaRP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87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C00000"/>
                </a:solidFill>
              </a:rPr>
              <a:t>გმადლობთ</a:t>
            </a:r>
            <a:r>
              <a:rPr lang="ka-GE" altLang="en-US" sz="2000" b="1" smtClean="0">
                <a:solidFill>
                  <a:srgbClr val="C00000"/>
                </a:solidFill>
                <a:latin typeface="Sylfaen" panose="010A0502050306030303" pitchFamily="18" charset="0"/>
              </a:rPr>
              <a:t> ყურადღებისათვის!</a:t>
            </a:r>
            <a:endParaRPr lang="ka-GE" sz="2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altLang="en-US" b="1" smtClean="0">
              <a:latin typeface="AcadNusx" pitchFamily="2" charset="0"/>
            </a:endParaRPr>
          </a:p>
          <a:p>
            <a:pPr marL="0" indent="0" algn="ctr">
              <a:buNone/>
            </a:pPr>
            <a:r>
              <a:rPr lang="ka-GE" altLang="en-US" b="1" smtClean="0">
                <a:latin typeface="AcadNusx" pitchFamily="2" charset="0"/>
              </a:rPr>
              <a:t>მადლობა კონფერენციის ორგანიზატორებს</a:t>
            </a: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298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sz="2000" b="1" smtClean="0">
                <a:solidFill>
                  <a:srgbClr val="FF0000"/>
                </a:solidFill>
              </a:rPr>
              <a:t>პარციალურ-ტალღური ანალიზი (</a:t>
            </a:r>
            <a:r>
              <a:rPr lang="en-GB" sz="2000" b="1" smtClean="0">
                <a:solidFill>
                  <a:srgbClr val="FF0000"/>
                </a:solidFill>
              </a:rPr>
              <a:t>PWA</a:t>
            </a:r>
            <a:r>
              <a:rPr lang="ka-GE" sz="2000" b="1" smtClean="0">
                <a:solidFill>
                  <a:srgbClr val="FF0000"/>
                </a:solidFill>
              </a:rPr>
              <a:t>)</a:t>
            </a:r>
            <a:endParaRPr lang="ka-GE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007533"/>
            <a:ext cx="10845800" cy="5172361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FF0000"/>
                </a:solidFill>
                <a:latin typeface="djgr8a10"/>
              </a:rPr>
              <a:t>ნუკლონ-ნუკლონური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 ურთიერთქმედების დამზერადი</a:t>
            </a:r>
            <a:r>
              <a:rPr lang="en-US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სიდიდეების ინტერპრეტაციისთვის ძირითადად გამოიყენება ექსპერიმენტული</a:t>
            </a:r>
            <a:r>
              <a:rPr lang="en-US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მონაცემების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ფაზური ანალიზი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. </a:t>
            </a:r>
            <a:r>
              <a:rPr lang="ka-GE" dirty="0">
                <a:solidFill>
                  <a:prstClr val="black"/>
                </a:solidFill>
              </a:rPr>
              <a:t>გაბნევის კვეთა გაბნევის ამპლიტუდით </a:t>
            </a:r>
            <a:r>
              <a:rPr lang="ka-GE" dirty="0" smtClean="0">
                <a:solidFill>
                  <a:prstClr val="black"/>
                </a:solidFill>
              </a:rPr>
              <a:t>ახლოქმედი ძალებისათვის ასეთი კრებადი მწკრივით შეიძლება გამოვსახოთ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  <a:endParaRPr lang="ka-GE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,</a:t>
            </a:r>
            <a:r>
              <a:rPr lang="ka-GE" dirty="0" smtClean="0">
                <a:solidFill>
                  <a:prstClr val="black"/>
                </a:solidFill>
              </a:rPr>
              <a:t> აქ  </a:t>
            </a:r>
            <a:r>
              <a:rPr lang="el-GR" dirty="0">
                <a:solidFill>
                  <a:prstClr val="black"/>
                </a:solidFill>
                <a:latin typeface="Times New Roman"/>
                <a:cs typeface="Times New Roman"/>
              </a:rPr>
              <a:t>δ</a:t>
            </a:r>
            <a:r>
              <a:rPr lang="en-GB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ka-GE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ka-GE" dirty="0">
                <a:solidFill>
                  <a:prstClr val="black"/>
                </a:solidFill>
              </a:rPr>
              <a:t>გაბნევის ფაზის </a:t>
            </a:r>
            <a:r>
              <a:rPr lang="ka-GE" dirty="0" smtClean="0">
                <a:solidFill>
                  <a:prstClr val="black"/>
                </a:solidFill>
              </a:rPr>
              <a:t>წანაცვლებაა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b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ka-G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cattering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nalysis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nteractive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ial-in</a:t>
            </a:r>
            <a:r>
              <a:rPr lang="ka-G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a-G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solidFill>
                  <a:prstClr val="black"/>
                </a:solidFill>
                <a:latin typeface="djgr8a10"/>
              </a:rPr>
              <a:t>იყენებს</a:t>
            </a:r>
            <a:r>
              <a:rPr lang="en-US" b="1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MMI12"/>
              </a:rPr>
              <a:t>NN 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დრეკადი გაბნევის </a:t>
            </a:r>
            <a:r>
              <a:rPr lang="ka-GE" dirty="0" smtClean="0">
                <a:solidFill>
                  <a:srgbClr val="FF0000"/>
                </a:solidFill>
                <a:latin typeface="djgr8a10"/>
              </a:rPr>
              <a:t>ექსპერიმენტულ მონაცემებს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 ფაზური ანალიზისათვის</a:t>
            </a:r>
            <a:r>
              <a:rPr lang="en-US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გარკვეულ ორბიტალური მომენტის მნიშვნელობამდე </a:t>
            </a:r>
            <a:r>
              <a:rPr lang="en-US" i="1" dirty="0" err="1" smtClean="0">
                <a:solidFill>
                  <a:srgbClr val="FF0000"/>
                </a:solidFill>
                <a:latin typeface="CMMI12"/>
              </a:rPr>
              <a:t>L</a:t>
            </a:r>
            <a:r>
              <a:rPr lang="en-US" dirty="0" err="1" smtClean="0">
                <a:solidFill>
                  <a:srgbClr val="FF0000"/>
                </a:solidFill>
                <a:latin typeface="djgr8a10"/>
              </a:rPr>
              <a:t>max</a:t>
            </a:r>
            <a:r>
              <a:rPr lang="en-US" dirty="0" smtClean="0">
                <a:solidFill>
                  <a:srgbClr val="FF0000"/>
                </a:solidFill>
                <a:latin typeface="djgr8a10"/>
              </a:rPr>
              <a:t> 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და გარკვეული</a:t>
            </a:r>
            <a:r>
              <a:rPr lang="en-US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 smtClean="0">
                <a:solidFill>
                  <a:srgbClr val="FF0000"/>
                </a:solidFill>
                <a:latin typeface="djgr8a10"/>
              </a:rPr>
              <a:t>თეორიულ მოდელის საშუალებით ექსტრაპოლაციას 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ახდენს უფრო მაღალი</a:t>
            </a:r>
            <a:r>
              <a:rPr lang="en-US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მომენტებისათვის. </a:t>
            </a:r>
            <a:r>
              <a:rPr lang="en-US" i="1" dirty="0" err="1" smtClean="0">
                <a:solidFill>
                  <a:prstClr val="black"/>
                </a:solidFill>
                <a:latin typeface="CMMI12"/>
              </a:rPr>
              <a:t>L</a:t>
            </a:r>
            <a:r>
              <a:rPr lang="en-US" dirty="0" err="1" smtClean="0">
                <a:solidFill>
                  <a:prstClr val="black"/>
                </a:solidFill>
                <a:latin typeface="djgr8a1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djgr8a10"/>
              </a:rPr>
              <a:t>-</a:t>
            </a:r>
            <a:r>
              <a:rPr lang="ka-GE" dirty="0" smtClean="0">
                <a:solidFill>
                  <a:prstClr val="black"/>
                </a:solidFill>
                <a:latin typeface="djgr8a10"/>
              </a:rPr>
              <a:t>ის გაზრდა შესაძლებელია უფრო ზუსტი ექსპერიმენტული მონაცემების მიღებით მაღალ ენერგიებზე.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prstClr val="black"/>
                </a:solidFill>
              </a:rPr>
              <a:t> 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იმის გათვალისწინებით,</a:t>
            </a:r>
            <a:r>
              <a:rPr lang="en-US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რომ ფაზური წანაცვლებები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მონოტონურად იცვლება 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ნაკადის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ენერგიის</a:t>
            </a:r>
            <a:r>
              <a:rPr lang="en-US" dirty="0">
                <a:solidFill>
                  <a:srgbClr val="FF0000"/>
                </a:solidFill>
                <a:latin typeface="djgr8a10"/>
              </a:rPr>
              <a:t>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ცვლილებასთან ერთად</a:t>
            </a:r>
            <a:r>
              <a:rPr lang="ka-GE" dirty="0">
                <a:solidFill>
                  <a:prstClr val="black"/>
                </a:solidFill>
                <a:latin typeface="djgr8a10"/>
              </a:rPr>
              <a:t>, დამზერადი სიდიდეების მნიშვნელობების წინასწარმეტყველება შესაძლებელი ხდება იმ ენერგიებზეც კი, სადაც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საერთოდ არ არსებობს</a:t>
            </a:r>
            <a:r>
              <a:rPr lang="en-US" dirty="0">
                <a:solidFill>
                  <a:srgbClr val="FF0000"/>
                </a:solidFill>
                <a:latin typeface="djgr8a10"/>
              </a:rPr>
              <a:t> </a:t>
            </a:r>
            <a:r>
              <a:rPr lang="ka-GE" dirty="0">
                <a:solidFill>
                  <a:srgbClr val="FF0000"/>
                </a:solidFill>
                <a:latin typeface="djgr8a10"/>
              </a:rPr>
              <a:t>ექსპერიმენტული </a:t>
            </a:r>
            <a:r>
              <a:rPr lang="ka-GE" dirty="0" smtClean="0">
                <a:solidFill>
                  <a:srgbClr val="FF0000"/>
                </a:solidFill>
                <a:latin typeface="djgr8a10"/>
              </a:rPr>
              <a:t>გაზომვები. </a:t>
            </a:r>
            <a:endParaRPr lang="ka-GE" dirty="0" smtClean="0">
              <a:solidFill>
                <a:prstClr val="black"/>
              </a:solidFill>
              <a:latin typeface="djgr8a1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ka-GE" dirty="0" smtClean="0"/>
              <a:t>იმპულსურ მიახლოებას უწოდებენ დამცემი ნაწილაკის გაბნევას ნუკლონთა ბმულ სამიზნეზე, როდესაც </a:t>
            </a:r>
            <a:r>
              <a:rPr lang="ka-GE" dirty="0"/>
              <a:t>სამიზნის </a:t>
            </a:r>
            <a:r>
              <a:rPr lang="ka-GE" dirty="0" smtClean="0"/>
              <a:t> ნაწილაკთა ბმის ენერგია უგულებელყოფილია და საბოლოო მდგომარეობა განიხილება როგორც დამოუკიდებელ ნუკლონებზე გაბნევის სუპერპოზიცია. </a:t>
            </a:r>
            <a:endParaRPr lang="ka-GE" alt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16</a:t>
            </a:fld>
            <a:endParaRPr lang="ka-G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53" y="1930238"/>
            <a:ext cx="5368426" cy="6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sz="2000" b="1" smtClean="0">
                <a:solidFill>
                  <a:srgbClr val="FF0000"/>
                </a:solidFill>
              </a:rPr>
              <a:t>ფაზების </a:t>
            </a:r>
            <a:r>
              <a:rPr lang="ka-GE" sz="2000" b="1" smtClean="0">
                <a:solidFill>
                  <a:srgbClr val="FF0000"/>
                </a:solidFill>
              </a:rPr>
              <a:t>წანაცვლები </a:t>
            </a:r>
            <a:r>
              <a:rPr lang="ka-GE" sz="2000" b="1" dirty="0" smtClean="0">
                <a:solidFill>
                  <a:srgbClr val="FF0000"/>
                </a:solidFill>
              </a:rPr>
              <a:t>2007 და 2014 წლის  </a:t>
            </a:r>
            <a:r>
              <a:rPr lang="en-US" sz="2000" b="1" dirty="0" smtClean="0">
                <a:solidFill>
                  <a:srgbClr val="FF0000"/>
                </a:solidFill>
              </a:rPr>
              <a:t>SAID PWA </a:t>
            </a:r>
            <a:r>
              <a:rPr lang="ka-GE" sz="2000" b="1" dirty="0" smtClean="0">
                <a:solidFill>
                  <a:srgbClr val="FF0000"/>
                </a:solidFill>
              </a:rPr>
              <a:t>ამოხსნებში</a:t>
            </a:r>
            <a:endParaRPr lang="ka-GE" sz="20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17</a:t>
            </a:fld>
            <a:endParaRPr lang="ka-G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81" y="861174"/>
            <a:ext cx="5533512" cy="24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49" y="3635913"/>
            <a:ext cx="5221480" cy="23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3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FF0000"/>
                </a:solidFill>
              </a:rPr>
              <a:t>ელექტრონების  პოლარიზაცია  დრეკადი  გაბნევის  პროცესში</a:t>
            </a:r>
            <a:r>
              <a:rPr lang="ka-GE" altLang="en-US" sz="2000" b="1" smtClean="0">
                <a:solidFill>
                  <a:srgbClr val="FF0000"/>
                </a:solidFill>
                <a:latin typeface="Sylfaen" panose="010A0502050306030303" pitchFamily="18" charset="0"/>
              </a:rPr>
              <a:t>!</a:t>
            </a:r>
            <a:endParaRPr lang="ka-GE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altLang="en-US" b="1" smtClean="0">
              <a:latin typeface="AcadNusx" pitchFamily="2" charset="0"/>
            </a:endParaRPr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18</a:t>
            </a:fld>
            <a:endParaRPr lang="ka-G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9" y="1058333"/>
            <a:ext cx="4329112" cy="521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FF0000"/>
                </a:solidFill>
              </a:rPr>
              <a:t>მარჯვნივ-მარცხნივ გაბნევის ასიმეტრია</a:t>
            </a:r>
            <a:endParaRPr lang="ka-GE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altLang="en-US" b="1" smtClean="0">
              <a:latin typeface="AcadNusx" pitchFamily="2" charset="0"/>
            </a:endParaRPr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19</a:t>
            </a:fld>
            <a:endParaRPr lang="ka-G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52550"/>
            <a:ext cx="65341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 fontScale="90000"/>
          </a:bodyPr>
          <a:lstStyle/>
          <a:p>
            <a:pPr algn="ctr"/>
            <a:r>
              <a:rPr lang="ka-GE" altLang="en-US" sz="2200" b="1" dirty="0" smtClean="0">
                <a:solidFill>
                  <a:srgbClr val="C00000"/>
                </a:solidFill>
              </a:rPr>
              <a:t/>
            </a:r>
            <a:br>
              <a:rPr lang="ka-GE" altLang="en-US" sz="2200" b="1" dirty="0" smtClean="0">
                <a:solidFill>
                  <a:srgbClr val="C00000"/>
                </a:solidFill>
              </a:rPr>
            </a:br>
            <a:r>
              <a:rPr lang="ka-GE" altLang="en-US" sz="2200" b="1" dirty="0" smtClean="0">
                <a:solidFill>
                  <a:srgbClr val="C00000"/>
                </a:solidFill>
              </a:rPr>
              <a:t/>
            </a:r>
            <a:br>
              <a:rPr lang="ka-GE" altLang="en-US" sz="2200" b="1" dirty="0" smtClean="0">
                <a:solidFill>
                  <a:srgbClr val="C00000"/>
                </a:solidFill>
              </a:rPr>
            </a:br>
            <a:r>
              <a:rPr lang="ka-GE" altLang="en-US" sz="2200" b="1" dirty="0" smtClean="0">
                <a:solidFill>
                  <a:srgbClr val="C00000"/>
                </a:solidFill>
              </a:rPr>
              <a:t>ნუკლონ-ნუკლონური </a:t>
            </a:r>
            <a:r>
              <a:rPr lang="ka-GE" altLang="en-US" sz="2200" b="1" dirty="0">
                <a:solidFill>
                  <a:srgbClr val="C00000"/>
                </a:solidFill>
              </a:rPr>
              <a:t>გაბნევის შესწავლა იულიხის </a:t>
            </a:r>
            <a:r>
              <a:rPr lang="en-US" altLang="en-US" sz="2200" b="1" dirty="0">
                <a:solidFill>
                  <a:srgbClr val="C00000"/>
                </a:solidFill>
              </a:rPr>
              <a:t>ANKE/COSY </a:t>
            </a:r>
            <a:r>
              <a:rPr lang="ka-GE" altLang="en-US" sz="2200" b="1" dirty="0">
                <a:solidFill>
                  <a:srgbClr val="C00000"/>
                </a:solidFill>
              </a:rPr>
              <a:t>დანადგარზე</a:t>
            </a:r>
            <a:r>
              <a:rPr lang="ka-GE" altLang="en-US" b="1" dirty="0">
                <a:solidFill>
                  <a:srgbClr val="C00000"/>
                </a:solidFill>
              </a:rPr>
              <a:t/>
            </a:r>
            <a:br>
              <a:rPr lang="ka-GE" altLang="en-US" b="1" dirty="0">
                <a:solidFill>
                  <a:srgbClr val="C00000"/>
                </a:solidFill>
              </a:rPr>
            </a:br>
            <a:endParaRPr lang="ka-G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2" y="1203569"/>
            <a:ext cx="11108267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altLang="en-US" b="1" smtClean="0">
                <a:solidFill>
                  <a:srgbClr val="000000"/>
                </a:solidFill>
              </a:rPr>
              <a:t>მოხსენებები საერთაშორისო ფორუმ</a:t>
            </a:r>
            <a:r>
              <a:rPr lang="ka-GE" altLang="en-US" sz="1800" b="1" smtClean="0">
                <a:solidFill>
                  <a:srgbClr val="000000"/>
                </a:solidFill>
              </a:rPr>
              <a:t>ებზე:</a:t>
            </a:r>
            <a:r>
              <a:rPr lang="ka-GE" altLang="en-US" sz="1800" smtClean="0">
                <a:solidFill>
                  <a:srgbClr val="000000"/>
                </a:solidFill>
              </a:rPr>
              <a:t> </a:t>
            </a:r>
            <a:endParaRPr lang="en-GB" altLang="en-US" sz="180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457200" indent="-342900">
              <a:buFont typeface="+mj-lt"/>
              <a:buAutoNum type="arabicPeriod"/>
            </a:pPr>
            <a:r>
              <a:rPr lang="ka-GE" sz="2000" i="1" smtClean="0">
                <a:cs typeface="Times New Roman" panose="02020603050405020304" pitchFamily="18" charset="0"/>
              </a:rPr>
              <a:t>„</a:t>
            </a:r>
            <a:r>
              <a:rPr lang="en-GB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nucleon-nucleon elastic scattering at small angles up to maximum COSY energies”, </a:t>
            </a:r>
            <a:r>
              <a:rPr lang="en-GB" sz="2000" b="1" i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M.Tabidze,</a:t>
            </a:r>
            <a:r>
              <a:rPr lang="en-GB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CANU/FFE/CBAC Meeting, December 16,2014, Bad Honnef, Germany;</a:t>
            </a:r>
            <a:endParaRPr lang="en-GB" sz="2000" b="1" i="1" u="sng">
              <a:cs typeface="Times New Roman" panose="02020603050405020304" pitchFamily="18" charset="0"/>
            </a:endParaRPr>
          </a:p>
          <a:p>
            <a:pPr marL="457200" indent="-342900">
              <a:buFont typeface="+mj-lt"/>
              <a:buAutoNum type="arabicPeriod"/>
            </a:pP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“Measurement of the analysing power in proton-proton elastic scattering at small angles”,</a:t>
            </a:r>
            <a:br>
              <a:rPr lang="en-US" b="1" i="1">
                <a:latin typeface="Times New Roman" pitchFamily="18" charset="0"/>
                <a:cs typeface="Times New Roman" pitchFamily="18" charset="0"/>
              </a:rPr>
            </a:br>
            <a:r>
              <a:rPr lang="en-US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Z.Bagdasarian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Proceedings 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53-rd International Winter Meeting on Nuclear Physics, BORMIO2015, January 26-30, 2015, Bormio, Italy; </a:t>
            </a:r>
            <a:endParaRPr lang="en-US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42900">
              <a:buFont typeface="+mj-lt"/>
              <a:buAutoNum type="arabicPeriod"/>
            </a:pPr>
            <a:endParaRPr lang="en-US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“Nucleon-Nucleon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scattering at small sngles measured at ANKE-COSY”, </a:t>
            </a:r>
            <a:br>
              <a:rPr lang="en-US" b="1" i="1">
                <a:latin typeface="Times New Roman" pitchFamily="18" charset="0"/>
                <a:cs typeface="Times New Roman" pitchFamily="18" charset="0"/>
              </a:rPr>
            </a:br>
            <a:r>
              <a:rPr lang="en-US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Z.Bagdasarian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Proceedings 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the </a:t>
            </a: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21st International Conference on Few-Body Problems in Physics; FB21, May 18 - 22, Chicago, USA (2015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)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en-US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42900">
              <a:buFont typeface="+mj-lt"/>
              <a:buAutoNum type="arabicPeriod"/>
            </a:pPr>
            <a:endParaRPr lang="en-US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“Contribution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of HEPI TSU group to NN scattering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a-GE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MchedliSvili, </a:t>
            </a:r>
            <a:r>
              <a:rPr lang="en-US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HEPI-35</a:t>
            </a:r>
            <a:r>
              <a:rPr lang="en-US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Tbilisi, </a:t>
            </a:r>
            <a:r>
              <a:rPr lang="en-US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Georgia</a:t>
            </a:r>
            <a:r>
              <a:rPr lang="en-GB" b="1" i="1" u="sng">
                <a:latin typeface="Times New Roman" pitchFamily="18" charset="0"/>
                <a:cs typeface="Times New Roman" pitchFamily="18" charset="0"/>
              </a:rPr>
              <a:t>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ka-GE" alt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028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C00000"/>
                </a:solidFill>
              </a:rPr>
              <a:t>მოხსენების </a:t>
            </a:r>
            <a:r>
              <a:rPr lang="ka-GE" altLang="en-US" sz="2200" b="1" dirty="0" smtClean="0">
                <a:solidFill>
                  <a:srgbClr val="C00000"/>
                </a:solidFill>
              </a:rPr>
              <a:t>გეგმა</a:t>
            </a:r>
            <a:endParaRPr lang="ka-G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b="1" dirty="0" smtClean="0">
                <a:solidFill>
                  <a:srgbClr val="000000"/>
                </a:solidFill>
              </a:rPr>
              <a:t>კვლევების მოტივაცია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b="1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sz="1800" b="1" smtClean="0">
                <a:solidFill>
                  <a:srgbClr val="000000"/>
                </a:solidFill>
              </a:rPr>
              <a:t>დანადგარის აღწერა</a:t>
            </a:r>
          </a:p>
          <a:p>
            <a:pPr marL="0" indent="0">
              <a:buNone/>
            </a:pPr>
            <a:endParaRPr lang="ka-GE" altLang="en-US" sz="1800" b="1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b="1" smtClean="0">
                <a:solidFill>
                  <a:srgbClr val="000000"/>
                </a:solidFill>
              </a:rPr>
              <a:t>კვლევის მეთოდი</a:t>
            </a:r>
            <a:r>
              <a:rPr lang="en-US" altLang="en-US" b="1" smtClean="0">
                <a:solidFill>
                  <a:srgbClr val="000000"/>
                </a:solidFill>
              </a:rPr>
              <a:t> </a:t>
            </a:r>
            <a:r>
              <a:rPr lang="ka-GE" altLang="en-US" b="1" smtClean="0">
                <a:solidFill>
                  <a:srgbClr val="000000"/>
                </a:solidFill>
              </a:rPr>
              <a:t> - დრეკადი გაბნევის ასიმეტრიის გაზომვა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sz="1800" b="1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b="1" dirty="0" smtClean="0">
                <a:solidFill>
                  <a:srgbClr val="000000"/>
                </a:solidFill>
              </a:rPr>
              <a:t>პროტონის პროტონზე </a:t>
            </a:r>
            <a:r>
              <a:rPr lang="ka-GE" altLang="en-US" b="1" smtClean="0">
                <a:solidFill>
                  <a:srgbClr val="000000"/>
                </a:solidFill>
              </a:rPr>
              <a:t>გაბნევის შესწავლა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b="1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sz="1800" b="1" dirty="0" smtClean="0">
                <a:solidFill>
                  <a:srgbClr val="000000"/>
                </a:solidFill>
              </a:rPr>
              <a:t>ნეიტრონის პროტონზე გაბნევის შესწავლა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sz="1800" b="1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altLang="en-US" b="1" smtClean="0">
                <a:solidFill>
                  <a:srgbClr val="000000"/>
                </a:solidFill>
              </a:rPr>
              <a:t>მიღებული შედეგები</a:t>
            </a:r>
            <a:endParaRPr lang="ka-GE" alt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364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C00000"/>
                </a:solidFill>
              </a:rPr>
              <a:t>კვლევების მოტივაცია</a:t>
            </a:r>
            <a:endParaRPr lang="ka-G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203569"/>
            <a:ext cx="10627659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ნუკლონ-ნუკლონური (</a:t>
            </a:r>
            <a:r>
              <a:rPr lang="en-GB" b="1" dirty="0" smtClean="0">
                <a:latin typeface="Sylfaen" panose="010A0502050306030303" pitchFamily="18" charset="0"/>
              </a:rPr>
              <a:t>NN) </a:t>
            </a:r>
            <a:r>
              <a:rPr lang="ka-GE" b="1" dirty="0" smtClean="0">
                <a:latin typeface="Sylfaen" panose="010A0502050306030303" pitchFamily="18" charset="0"/>
              </a:rPr>
              <a:t>ურთიერთქმედების შესწავლას ფუნდამენტური მნიშვნელობა აქვს ბირთვულ ფიზიკაში, რადგან განსაზღვრავს ნივთიერების აგებულებას.</a:t>
            </a:r>
            <a:r>
              <a:rPr lang="ka-GE" b="1" dirty="0">
                <a:latin typeface="Sylfaen" panose="010A0502050306030303" pitchFamily="18" charset="0"/>
              </a:rPr>
              <a:t>  </a:t>
            </a:r>
            <a:r>
              <a:rPr lang="ka-GE" b="1" dirty="0" smtClean="0">
                <a:latin typeface="Sylfaen" panose="010A0502050306030303" pitchFamily="18" charset="0"/>
              </a:rPr>
              <a:t>                                                  </a:t>
            </a:r>
            <a:r>
              <a:rPr lang="ka-GE" altLang="en-US" b="1" dirty="0" smtClean="0"/>
              <a:t>2-ნუკლონიანი </a:t>
            </a:r>
            <a:r>
              <a:rPr lang="ka-GE" altLang="en-US" b="1" dirty="0"/>
              <a:t>სისტემები, როგორიცაა დეიტრონი, ასევე პროტონ-პროტონული </a:t>
            </a:r>
            <a:r>
              <a:rPr lang="en-GB" altLang="en-US" b="1" dirty="0" smtClean="0"/>
              <a:t> 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b="1" dirty="0" smtClean="0"/>
              <a:t> </a:t>
            </a:r>
            <a:r>
              <a:rPr lang="ka-GE" altLang="en-US" b="1" dirty="0" smtClean="0"/>
              <a:t>და ნეიტრონ</a:t>
            </a:r>
            <a:r>
              <a:rPr lang="en-GB" altLang="en-US" b="1" dirty="0" smtClean="0"/>
              <a:t>-</a:t>
            </a:r>
            <a:r>
              <a:rPr lang="ka-GE" altLang="en-US" b="1" dirty="0" smtClean="0"/>
              <a:t>პროტონული</a:t>
            </a:r>
            <a:r>
              <a:rPr lang="en-GB" altLang="en-US" b="1" dirty="0" smtClean="0"/>
              <a:t> 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altLang="en-US" b="1" dirty="0" smtClean="0"/>
              <a:t>დაჯახებები</a:t>
            </a:r>
            <a:r>
              <a:rPr lang="ka-GE" altLang="en-US" b="1" dirty="0"/>
              <a:t>, იდეალურია ბირთვული ძალების ბუნების </a:t>
            </a:r>
            <a:r>
              <a:rPr lang="ka-GE" altLang="en-US" b="1" dirty="0" smtClean="0"/>
              <a:t>შესასწავლად.</a:t>
            </a:r>
          </a:p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r>
              <a:rPr lang="en-GB" b="1" dirty="0" smtClean="0">
                <a:latin typeface="Sylfaen" panose="010A0502050306030303" pitchFamily="18" charset="0"/>
              </a:rPr>
              <a:t>NN</a:t>
            </a:r>
            <a:r>
              <a:rPr lang="ka-GE" b="1" dirty="0" smtClean="0">
                <a:latin typeface="Sylfaen" panose="010A0502050306030303" pitchFamily="18" charset="0"/>
              </a:rPr>
              <a:t> ურთიერთქმედების ექსპერიმენტულ მონაცემებზეა დაფუძნებული მეზონების დაბადებისა და სხვა ბირთვული რეაქციების აღმწერი მოდელები შუალედურ ენერგიებზე. </a:t>
            </a:r>
          </a:p>
          <a:p>
            <a:pPr marL="0" indent="0">
              <a:buNone/>
            </a:pPr>
            <a:endParaRPr lang="ka-GE" b="1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ka-GE" altLang="en-US" b="1" dirty="0" smtClean="0"/>
              <a:t>დღეისათვის </a:t>
            </a:r>
            <a:r>
              <a:rPr lang="ka-GE" altLang="en-US" b="1" dirty="0"/>
              <a:t>ერთადერთი მოდელზე დამოუკიდებელი ანალიზი 3 გევ ენერგიამდე არის ე.წ. ფაზური ანალიზი </a:t>
            </a:r>
            <a:r>
              <a:rPr lang="en-US" altLang="en-US" b="1" dirty="0"/>
              <a:t> </a:t>
            </a:r>
            <a:r>
              <a:rPr lang="ka-GE" altLang="en-US" b="1" dirty="0" smtClean="0">
                <a:cs typeface="Times New Roman" panose="02020603050405020304" pitchFamily="18" charset="0"/>
              </a:rPr>
              <a:t>(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Shift Analyses)</a:t>
            </a:r>
            <a:r>
              <a:rPr lang="ka-GE" altLang="en-US" b="1" dirty="0" smtClean="0"/>
              <a:t>,  რომელიც საშუალებითაც შესაძლებელია გაბნევის ამპლიტუდებისა და ფაზების აღგდენა ფიქსირებულ კუთხეებზე. სრულყოფილი </a:t>
            </a:r>
            <a:r>
              <a:rPr lang="ka-GE" altLang="en-US" b="1" dirty="0"/>
              <a:t>ფაზური ანალიზი მოითხოვს </a:t>
            </a:r>
            <a:r>
              <a:rPr lang="ka-GE" altLang="en-US" b="1"/>
              <a:t>ზუსტ </a:t>
            </a:r>
            <a:r>
              <a:rPr lang="ka-GE" altLang="en-US" b="1" smtClean="0"/>
              <a:t>გაზომვებს, გაზომვის შედეგები ქმნიან მონაცემთა ერთიან ბაზას (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ka-GE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smtClean="0"/>
              <a:t>.</a:t>
            </a:r>
            <a:endParaRPr lang="ka-GE" altLang="en-US" b="1" dirty="0" smtClean="0"/>
          </a:p>
          <a:p>
            <a:pPr marL="0" indent="0">
              <a:buNone/>
            </a:pPr>
            <a:endParaRPr lang="ka-GE" altLang="en-US" b="1" dirty="0"/>
          </a:p>
          <a:p>
            <a:pPr marL="0" indent="0">
              <a:buNone/>
            </a:pPr>
            <a:r>
              <a:rPr lang="ka-GE" altLang="en-US" b="1" dirty="0" smtClean="0"/>
              <a:t>ექსპერიმენტული </a:t>
            </a:r>
            <a:r>
              <a:rPr lang="ka-GE" altLang="en-US" b="1" dirty="0"/>
              <a:t>კვლევები მიმდინარეობს როცა როგორც დამცემი, ისე სამიზნე ნუკლონი შესაძლებელია იყოს </a:t>
            </a:r>
            <a:r>
              <a:rPr lang="ka-GE" altLang="en-US" b="1"/>
              <a:t>პოლარიზებული</a:t>
            </a:r>
            <a:r>
              <a:rPr lang="ka-GE" altLang="en-US" b="1" smtClean="0"/>
              <a:t>. </a:t>
            </a:r>
            <a:endParaRPr lang="ka-GE" altLang="en-US" b="1" dirty="0"/>
          </a:p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4722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200" b="1" smtClean="0">
                <a:solidFill>
                  <a:srgbClr val="C00000"/>
                </a:solidFill>
              </a:rPr>
              <a:t>ექსპერიმენტული </a:t>
            </a:r>
            <a:r>
              <a:rPr lang="ka-GE" altLang="en-US" sz="2200" b="1" dirty="0" smtClean="0">
                <a:solidFill>
                  <a:srgbClr val="C00000"/>
                </a:solidFill>
              </a:rPr>
              <a:t>დანადგარი</a:t>
            </a:r>
            <a:endParaRPr lang="ka-G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203568"/>
            <a:ext cx="11643360" cy="51041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alt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5</a:t>
            </a:fld>
            <a:endParaRPr lang="ka-GE"/>
          </a:p>
        </p:txBody>
      </p:sp>
      <p:sp>
        <p:nvSpPr>
          <p:cNvPr id="2" name="TextBox 1"/>
          <p:cNvSpPr txBox="1"/>
          <p:nvPr/>
        </p:nvSpPr>
        <p:spPr>
          <a:xfrm>
            <a:off x="274320" y="1464906"/>
            <a:ext cx="344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>
                <a:solidFill>
                  <a:srgbClr val="3A6F8A"/>
                </a:solidFill>
                <a:latin typeface="Arial" pitchFamily="34" charset="0"/>
                <a:sym typeface="Wingdings" pitchFamily="2" charset="2"/>
              </a:rPr>
              <a:t>COoler SYnchroton </a:t>
            </a:r>
            <a:r>
              <a:rPr lang="de-DE" altLang="de-DE" b="1" dirty="0">
                <a:solidFill>
                  <a:srgbClr val="3A6F8A"/>
                </a:solidFill>
                <a:latin typeface="Arial" pitchFamily="34" charset="0"/>
                <a:sym typeface="Wingdings" pitchFamily="2" charset="2"/>
              </a:rPr>
              <a:t>COSY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1304" y="1464906"/>
            <a:ext cx="785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>
                <a:solidFill>
                  <a:schemeClr val="tx2"/>
                </a:solidFill>
              </a:rPr>
              <a:t>სპექტრომეტრი</a:t>
            </a:r>
            <a:r>
              <a:rPr lang="ka-GE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600" b="1" dirty="0">
                <a:solidFill>
                  <a:prstClr val="black"/>
                </a:solidFill>
                <a:cs typeface="Arial" panose="020B0604020202020204" pitchFamily="34" charset="0"/>
              </a:rPr>
              <a:t> -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pparatus for Studies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ucleon and</a:t>
            </a:r>
            <a:r>
              <a:rPr lang="ka-GE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ka-GE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jectiles</a:t>
            </a:r>
            <a:endParaRPr lang="ka-GE" sz="16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2078650"/>
            <a:ext cx="6651413" cy="42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2078649"/>
            <a:ext cx="4991947" cy="42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321"/>
          </a:xfrm>
        </p:spPr>
        <p:txBody>
          <a:bodyPr>
            <a:normAutofit/>
          </a:bodyPr>
          <a:lstStyle/>
          <a:p>
            <a:pPr algn="ctr"/>
            <a:r>
              <a:rPr lang="ka-GE" altLang="en-US" sz="2400" b="1">
                <a:solidFill>
                  <a:srgbClr val="C00000"/>
                </a:solidFill>
              </a:rPr>
              <a:t>კვლევის </a:t>
            </a:r>
            <a:r>
              <a:rPr lang="ka-GE" altLang="en-US" sz="2400" b="1" smtClean="0">
                <a:solidFill>
                  <a:srgbClr val="C00000"/>
                </a:solidFill>
              </a:rPr>
              <a:t>მეთოდი </a:t>
            </a:r>
            <a:r>
              <a:rPr lang="ka-GE" altLang="en-US" sz="24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en-GB" alt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a-GE" alt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ka-GE" alt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ka-GE" altLang="en-US" sz="2400" b="1" smtClean="0">
                <a:solidFill>
                  <a:srgbClr val="C00000"/>
                </a:solidFill>
              </a:rPr>
              <a:t>დრეკადი გაბნევის ასიმეტრიის გაზომვა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altLang="en-US" sz="1800" dirty="0" smtClean="0"/>
              <a:t> 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6</a:t>
            </a:fld>
            <a:endParaRPr lang="ka-GE"/>
          </a:p>
        </p:txBody>
      </p:sp>
      <p:graphicFrame>
        <p:nvGraphicFramePr>
          <p:cNvPr id="23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04658"/>
              </p:ext>
            </p:extLst>
          </p:nvPr>
        </p:nvGraphicFramePr>
        <p:xfrm>
          <a:off x="392219" y="1137615"/>
          <a:ext cx="4642942" cy="80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3" imgW="2616120" imgH="457200" progId="Equation.DSMT4">
                  <p:embed/>
                </p:oleObj>
              </mc:Choice>
              <mc:Fallback>
                <p:oleObj name="Equation" r:id="rId3" imgW="2616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19" y="1137615"/>
                        <a:ext cx="4642942" cy="8005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73"/>
              </p:ext>
            </p:extLst>
          </p:nvPr>
        </p:nvGraphicFramePr>
        <p:xfrm>
          <a:off x="395288" y="2349500"/>
          <a:ext cx="2143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5" imgW="24282400" imgH="5562600" progId="Equation.DSMT4">
                  <p:embed/>
                </p:oleObj>
              </mc:Choice>
              <mc:Fallback>
                <p:oleObj name="Equation" r:id="rId5" imgW="24282400" imgH="556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21431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23528" y="3194050"/>
            <a:ext cx="3384376" cy="1889125"/>
            <a:chOff x="323528" y="3194050"/>
            <a:chExt cx="3384376" cy="1889125"/>
          </a:xfrm>
        </p:grpSpPr>
        <p:graphicFrame>
          <p:nvGraphicFramePr>
            <p:cNvPr id="2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41232"/>
                </p:ext>
              </p:extLst>
            </p:nvPr>
          </p:nvGraphicFramePr>
          <p:xfrm>
            <a:off x="395536" y="4257675"/>
            <a:ext cx="1787525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6" name="Equation" r:id="rId7" imgW="850680" imgH="393480" progId="">
                    <p:embed/>
                  </p:oleObj>
                </mc:Choice>
                <mc:Fallback>
                  <p:oleObj name="Equation" r:id="rId7" imgW="850680" imgH="393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4257675"/>
                          <a:ext cx="1787525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8672607"/>
                </p:ext>
              </p:extLst>
            </p:nvPr>
          </p:nvGraphicFramePr>
          <p:xfrm>
            <a:off x="2080716" y="3194050"/>
            <a:ext cx="16271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7" name="Equation" r:id="rId9" imgW="901309" imgH="330057" progId="">
                    <p:embed/>
                  </p:oleObj>
                </mc:Choice>
                <mc:Fallback>
                  <p:oleObj name="Equation" r:id="rId9" imgW="901309" imgH="33005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716" y="3194050"/>
                          <a:ext cx="1627188" cy="593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7490957"/>
                </p:ext>
              </p:extLst>
            </p:nvPr>
          </p:nvGraphicFramePr>
          <p:xfrm>
            <a:off x="323528" y="3200400"/>
            <a:ext cx="153670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8" name="Equation" r:id="rId11" imgW="850531" imgH="330057" progId="">
                    <p:embed/>
                  </p:oleObj>
                </mc:Choice>
                <mc:Fallback>
                  <p:oleObj name="Equation" r:id="rId11" imgW="850531" imgH="33005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200400"/>
                          <a:ext cx="1536700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44" y="1938123"/>
            <a:ext cx="5000122" cy="292608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456267" y="5259919"/>
            <a:ext cx="10278533" cy="92333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სისტემატიკური ცდომილებები, რომლებიც დაკავშირებულია დეტექტორების სხეულოვან კუთხესთან და ეფექტურობასთან, ასევე ტრეკების რეკონსტრუქციის ეფექტურობასთან, პირველ მიახლოებაში იკვეცება!</a:t>
            </a:r>
            <a:endParaRPr lang="en-US" altLang="en-US" sz="1800">
              <a:solidFill>
                <a:srgbClr val="FFFF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412" y="365125"/>
            <a:ext cx="11018121" cy="67432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</a:rPr>
              <a:t>pp </a:t>
            </a:r>
            <a:r>
              <a:rPr lang="ka-GE" sz="2200" b="1" smtClean="0">
                <a:solidFill>
                  <a:srgbClr val="C00000"/>
                </a:solidFill>
              </a:rPr>
              <a:t>დრეკადი გაბნევის რეაქციის ანალიზირების უნარის გაზომვა</a:t>
            </a:r>
            <a:r>
              <a:rPr lang="en-GB" sz="2200" b="1" smtClean="0">
                <a:solidFill>
                  <a:srgbClr val="C00000"/>
                </a:solidFill>
              </a:rPr>
              <a:t>:  </a:t>
            </a:r>
            <a:r>
              <a:rPr lang="ka-GE" sz="2200" b="1" smtClean="0">
                <a:solidFill>
                  <a:srgbClr val="0070C0"/>
                </a:solidFill>
              </a:rPr>
              <a:t>დრეკადი არხის გამოყოფა 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3569"/>
            <a:ext cx="10829192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7</a:t>
            </a:fld>
            <a:endParaRPr lang="ka-GE"/>
          </a:p>
        </p:txBody>
      </p:sp>
      <p:pic>
        <p:nvPicPr>
          <p:cNvPr id="13" name="Picture 1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5" y="1098428"/>
            <a:ext cx="8893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00113" y="5353050"/>
            <a:ext cx="8324788" cy="92333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რეაქციის ნაკლული მასა, როცა ერთ-ერთი პროტონის დეტექტირება ხდება</a:t>
            </a:r>
            <a:r>
              <a:rPr lang="en-GB" altLang="en-US" sz="1800" smtClean="0">
                <a:solidFill>
                  <a:srgbClr val="FFFFFF"/>
                </a:solidFill>
                <a:latin typeface="Helvetica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(a) </a:t>
            </a: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 სილიკონური ტელესკოპით (</a:t>
            </a:r>
            <a:r>
              <a:rPr lang="en-GB" altLang="en-US" sz="1800" smtClean="0">
                <a:solidFill>
                  <a:srgbClr val="FFFFFF"/>
                </a:solidFill>
                <a:latin typeface="Helvetica" charset="0"/>
              </a:rPr>
              <a:t>STT</a:t>
            </a: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) ან </a:t>
            </a:r>
            <a:endParaRPr lang="en-GB" altLang="en-US" sz="1800" smtClean="0">
              <a:solidFill>
                <a:srgbClr val="FFFFFF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US" altLang="en-US" sz="1800" smtClean="0">
                <a:solidFill>
                  <a:srgbClr val="FFFFFF"/>
                </a:solidFill>
                <a:latin typeface="Helvetica" charset="0"/>
              </a:rPr>
              <a:t>(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b</a:t>
            </a:r>
            <a:r>
              <a:rPr lang="en-US" altLang="en-US" sz="1800" smtClean="0">
                <a:solidFill>
                  <a:srgbClr val="FFFFFF"/>
                </a:solidFill>
                <a:latin typeface="Helvetica" charset="0"/>
              </a:rPr>
              <a:t>)</a:t>
            </a: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GB" altLang="en-US" sz="1800" smtClean="0">
                <a:solidFill>
                  <a:srgbClr val="FFFFFF"/>
                </a:solidFill>
                <a:latin typeface="Helvetica" charset="0"/>
              </a:rPr>
              <a:t>ANKE </a:t>
            </a: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წინა დეტექტირული სისტემით</a:t>
            </a:r>
            <a:r>
              <a:rPr lang="en-GB" altLang="en-US" sz="1800" smtClean="0">
                <a:solidFill>
                  <a:srgbClr val="FFFFFF"/>
                </a:solidFill>
                <a:latin typeface="Helvetica" charset="0"/>
              </a:rPr>
              <a:t> (FD)</a:t>
            </a:r>
            <a:r>
              <a:rPr lang="ka-GE" altLang="en-US" sz="1800" smtClean="0">
                <a:solidFill>
                  <a:srgbClr val="FFFFFF"/>
                </a:solidFill>
                <a:latin typeface="Helvetica" charset="0"/>
              </a:rPr>
              <a:t>.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00113" y="4724400"/>
            <a:ext cx="4392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Example: T</a:t>
            </a:r>
            <a:r>
              <a:rPr lang="en-US" altLang="en-US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1.6 GeV       pp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pX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492500" y="1557338"/>
            <a:ext cx="760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STT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740650" y="1557338"/>
            <a:ext cx="59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FD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24900" y="1419135"/>
            <a:ext cx="2516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დამცემი პროტონის კინეტიკური ენერგია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cap="all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=0.8,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1.6, 1.8,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a-GE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2.0,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2.2,  2.4  </a:t>
            </a:r>
            <a:r>
              <a:rPr lang="ka-G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გევ.</a:t>
            </a:r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365125"/>
            <a:ext cx="10828866" cy="674321"/>
          </a:xfrm>
        </p:spPr>
        <p:txBody>
          <a:bodyPr>
            <a:norm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</a:rPr>
              <a:t>pp </a:t>
            </a:r>
            <a:r>
              <a:rPr lang="ka-GE" sz="2200" b="1" smtClean="0">
                <a:solidFill>
                  <a:srgbClr val="C00000"/>
                </a:solidFill>
              </a:rPr>
              <a:t>დრეკადი გაბნევის რეაქციის ანალიზირების უნარის გაზომვა</a:t>
            </a:r>
            <a:r>
              <a:rPr lang="en-GB" sz="2200" b="1" smtClean="0">
                <a:solidFill>
                  <a:srgbClr val="C00000"/>
                </a:solidFill>
              </a:rPr>
              <a:t>: </a:t>
            </a:r>
            <a:r>
              <a:rPr lang="ka-GE" sz="2200" b="1" smtClean="0">
                <a:solidFill>
                  <a:srgbClr val="C00000"/>
                </a:solidFill>
              </a:rPr>
              <a:t> </a:t>
            </a:r>
            <a:r>
              <a:rPr lang="en-GB" sz="2200" b="1" smtClean="0">
                <a:solidFill>
                  <a:srgbClr val="0070C0"/>
                </a:solidFill>
              </a:rPr>
              <a:t>Ay </a:t>
            </a:r>
            <a:r>
              <a:rPr lang="ka-GE" sz="2200" b="1" smtClean="0">
                <a:solidFill>
                  <a:srgbClr val="0070C0"/>
                </a:solidFill>
              </a:rPr>
              <a:t>სპექტრები 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8</a:t>
            </a:fld>
            <a:endParaRPr lang="ka-GE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17" y="1206500"/>
            <a:ext cx="7239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113367" y="3037900"/>
            <a:ext cx="1691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rgbClr val="FF0000"/>
                </a:solidFill>
              </a:rPr>
              <a:t>SAID </a:t>
            </a:r>
            <a:r>
              <a:rPr lang="en-US" altLang="en-US" sz="1600" b="1" smtClean="0">
                <a:solidFill>
                  <a:srgbClr val="FF0000"/>
                </a:solidFill>
              </a:rPr>
              <a:t>NEW </a:t>
            </a:r>
            <a:r>
              <a:rPr lang="en-US" altLang="en-US" sz="1600" b="1">
                <a:solidFill>
                  <a:srgbClr val="FF0000"/>
                </a:solidFill>
              </a:rPr>
              <a:t>solution (2014)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45117" y="1316038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/>
              <a:t>SAID recent solution (2007)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145117" y="2008717"/>
            <a:ext cx="151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rgbClr val="FF0000"/>
                </a:solidFill>
              </a:rPr>
              <a:t>ANKE STT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rgbClr val="0070C0"/>
                </a:solidFill>
              </a:rPr>
              <a:t>ANKE FD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/>
              <a:t>EDDA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166813" y="3898899"/>
            <a:ext cx="1584325" cy="12003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Agreement with the existing data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at 0.8 </a:t>
            </a:r>
            <a:r>
              <a:rPr lang="en-US" altLang="en-US" sz="1800" smtClean="0">
                <a:solidFill>
                  <a:srgbClr val="FFFFFF"/>
                </a:solidFill>
                <a:latin typeface="Helvetica" charset="0"/>
              </a:rPr>
              <a:t>GeV</a:t>
            </a:r>
            <a:endParaRPr lang="en-US" altLang="en-US" sz="180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8217" y="6038850"/>
            <a:ext cx="36195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 smtClean="0"/>
              <a:t>Bagdasarian</a:t>
            </a:r>
            <a:r>
              <a:rPr lang="en-US" sz="1200" b="1" smtClean="0"/>
              <a:t> et al., </a:t>
            </a:r>
            <a:r>
              <a:rPr lang="en-US" sz="1200" b="1" err="1" smtClean="0"/>
              <a:t>Phys.Lett</a:t>
            </a:r>
            <a:r>
              <a:rPr lang="en-US" sz="1200" b="1" smtClean="0"/>
              <a:t> B739, 152 (2014) 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1798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4" y="255060"/>
            <a:ext cx="10828866" cy="583142"/>
          </a:xfrm>
        </p:spPr>
        <p:txBody>
          <a:bodyPr>
            <a:norm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</a:rPr>
              <a:t>pp </a:t>
            </a:r>
            <a:r>
              <a:rPr lang="ka-GE" sz="2200" b="1" smtClean="0">
                <a:solidFill>
                  <a:srgbClr val="C00000"/>
                </a:solidFill>
              </a:rPr>
              <a:t>დრეკადი გაბნევის რეაქციის დიფერენციალური კვეთა:  </a:t>
            </a:r>
            <a:r>
              <a:rPr lang="ka-GE" sz="2200" b="1" smtClean="0">
                <a:solidFill>
                  <a:srgbClr val="0070C0"/>
                </a:solidFill>
              </a:rPr>
              <a:t>მეთოდიკა</a:t>
            </a:r>
            <a:endParaRPr lang="ka-G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8933" y="1206500"/>
            <a:ext cx="10515600" cy="4973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altLang="en-US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endParaRPr lang="ka-GE" sz="1800" smtClean="0"/>
          </a:p>
          <a:p>
            <a:pPr marL="0" indent="0">
              <a:buNone/>
            </a:pPr>
            <a:endParaRPr lang="ka-GE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a-GE" smtClean="0"/>
              <a:t>26.01.2016</a:t>
            </a:r>
            <a:endParaRPr lang="ka-G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9960" y="6351711"/>
            <a:ext cx="5212080" cy="416412"/>
          </a:xfrm>
        </p:spPr>
        <p:txBody>
          <a:bodyPr/>
          <a:lstStyle/>
          <a:p>
            <a:endParaRPr lang="ka-GE" altLang="en-US" dirty="0" smtClean="0">
              <a:solidFill>
                <a:srgbClr val="676A55"/>
              </a:solidFill>
            </a:endParaRPr>
          </a:p>
          <a:p>
            <a:endParaRPr lang="ka-GE" altLang="en-US" dirty="0">
              <a:solidFill>
                <a:srgbClr val="676A55"/>
              </a:solidFill>
            </a:endParaRPr>
          </a:p>
          <a:p>
            <a:r>
              <a:rPr lang="ka-GE" altLang="en-US" dirty="0" smtClean="0">
                <a:solidFill>
                  <a:srgbClr val="676A55"/>
                </a:solidFill>
              </a:rPr>
              <a:t>მირიან </a:t>
            </a:r>
            <a:r>
              <a:rPr lang="ka-GE" altLang="en-US" dirty="0">
                <a:solidFill>
                  <a:srgbClr val="676A55"/>
                </a:solidFill>
              </a:rPr>
              <a:t>ტაბიძე, თსუ ზსმფ  </a:t>
            </a:r>
            <a:r>
              <a:rPr lang="en-US" altLang="en-US" dirty="0">
                <a:solidFill>
                  <a:srgbClr val="676A55"/>
                </a:solidFill>
              </a:rPr>
              <a:t>IV </a:t>
            </a:r>
            <a:r>
              <a:rPr lang="ka-GE" altLang="en-US" dirty="0">
                <a:solidFill>
                  <a:srgbClr val="676A55"/>
                </a:solidFill>
              </a:rPr>
              <a:t>ყოველწლიური </a:t>
            </a:r>
            <a:r>
              <a:rPr lang="ka-GE" altLang="en-US" dirty="0" smtClean="0">
                <a:solidFill>
                  <a:srgbClr val="676A55"/>
                </a:solidFill>
              </a:rPr>
              <a:t>კონფერენცია, </a:t>
            </a:r>
            <a:r>
              <a:rPr lang="ka-GE" altLang="en-US" dirty="0">
                <a:solidFill>
                  <a:srgbClr val="676A55"/>
                </a:solidFill>
              </a:rPr>
              <a:t>2016</a:t>
            </a:r>
            <a:endParaRPr lang="en-US" altLang="en-US" dirty="0">
              <a:solidFill>
                <a:srgbClr val="676A55"/>
              </a:solidFill>
            </a:endParaRPr>
          </a:p>
          <a:p>
            <a:endParaRPr lang="ka-G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/>
              <a:t>9</a:t>
            </a:fld>
            <a:endParaRPr lang="ka-G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92275" y="1628775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Equation" r:id="rId3" imgW="1143000" imgH="292100" progId="Equation.DSMT4">
                  <p:embed/>
                </p:oleObj>
              </mc:Choice>
              <mc:Fallback>
                <p:oleObj name="Equation" r:id="rId3" imgW="1143000" imgH="292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3749"/>
              </p:ext>
            </p:extLst>
          </p:nvPr>
        </p:nvGraphicFramePr>
        <p:xfrm>
          <a:off x="3110971" y="1628775"/>
          <a:ext cx="130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Equation" r:id="rId5" imgW="1307532" imgH="393529" progId="Equation.DSMT4">
                  <p:embed/>
                </p:oleObj>
              </mc:Choice>
              <mc:Fallback>
                <p:oleObj name="Equation" r:id="rId5" imgW="130753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971" y="1628775"/>
                        <a:ext cx="1308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18063" y="1628775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Equation" r:id="rId7" imgW="330057" imgH="393529" progId="Equation.DSMT4">
                  <p:embed/>
                </p:oleObj>
              </mc:Choice>
              <mc:Fallback>
                <p:oleObj name="Equation" r:id="rId7" imgW="330057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1628775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899" y="1628775"/>
            <a:ext cx="4770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000"/>
              <a:t>     -&gt;  </a:t>
            </a:r>
            <a:r>
              <a:rPr lang="en-GB" altLang="en-US" sz="2000" smtClean="0"/>
              <a:t>BCT (Beam Current Transformer)</a:t>
            </a:r>
            <a:endParaRPr lang="en-GB" altLang="en-US" sz="200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53188"/>
              </p:ext>
            </p:extLst>
          </p:nvPr>
        </p:nvGraphicFramePr>
        <p:xfrm>
          <a:off x="1456796" y="2230438"/>
          <a:ext cx="401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Equation" r:id="rId9" imgW="4013200" imgH="825500" progId="Equation.DSMT4">
                  <p:embed/>
                </p:oleObj>
              </mc:Choice>
              <mc:Fallback>
                <p:oleObj name="Equation" r:id="rId9" imgW="4013200" imgH="825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796" y="2230438"/>
                        <a:ext cx="4013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09215"/>
              </p:ext>
            </p:extLst>
          </p:nvPr>
        </p:nvGraphicFramePr>
        <p:xfrm>
          <a:off x="1309159" y="3530601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Equation" r:id="rId11" imgW="1892300" imgH="419100" progId="Equation.DSMT4">
                  <p:embed/>
                </p:oleObj>
              </mc:Choice>
              <mc:Fallback>
                <p:oleObj name="Equation" r:id="rId11" imgW="1892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159" y="3530601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25283"/>
              </p:ext>
            </p:extLst>
          </p:nvPr>
        </p:nvGraphicFramePr>
        <p:xfrm>
          <a:off x="3981449" y="3513667"/>
          <a:ext cx="161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Equation" r:id="rId13" imgW="1612900" imgH="419100" progId="Equation.DSMT4">
                  <p:embed/>
                </p:oleObj>
              </mc:Choice>
              <mc:Fallback>
                <p:oleObj name="Equation" r:id="rId13" imgW="16129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49" y="3513667"/>
                        <a:ext cx="1612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0044"/>
              </p:ext>
            </p:extLst>
          </p:nvPr>
        </p:nvGraphicFramePr>
        <p:xfrm>
          <a:off x="6225116" y="3306763"/>
          <a:ext cx="146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Equation" r:id="rId15" imgW="1460500" imgH="825500" progId="Equation.DSMT4">
                  <p:embed/>
                </p:oleObj>
              </mc:Choice>
              <mc:Fallback>
                <p:oleObj name="Equation" r:id="rId15" imgW="1460500" imgH="825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116" y="3306763"/>
                        <a:ext cx="1460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99107"/>
              </p:ext>
            </p:extLst>
          </p:nvPr>
        </p:nvGraphicFramePr>
        <p:xfrm>
          <a:off x="1642533" y="4238097"/>
          <a:ext cx="406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Equation" r:id="rId17" imgW="406080" imgH="749160" progId="Equation.DSMT4">
                  <p:embed/>
                </p:oleObj>
              </mc:Choice>
              <mc:Fallback>
                <p:oleObj name="Equation" r:id="rId17" imgW="4060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2533" y="4238097"/>
                        <a:ext cx="406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16666" y="4470398"/>
            <a:ext cx="92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en-US" dirty="0" smtClean="0"/>
              <a:t> </a:t>
            </a:r>
            <a:r>
              <a:rPr lang="en-GB" altLang="en-US" dirty="0" smtClean="0"/>
              <a:t>-&gt; </a:t>
            </a:r>
            <a:r>
              <a:rPr lang="ka-GE" altLang="en-US" dirty="0" smtClean="0"/>
              <a:t> </a:t>
            </a:r>
            <a:r>
              <a:rPr lang="ka-GE" b="1" dirty="0" smtClean="0"/>
              <a:t>ე.წ. </a:t>
            </a:r>
            <a:r>
              <a:rPr lang="ka-GE" b="1" dirty="0" smtClean="0">
                <a:solidFill>
                  <a:srgbClr val="C00000"/>
                </a:solidFill>
              </a:rPr>
              <a:t>შოტკის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/>
              <a:t>მეთოდი: სამიზნეში </a:t>
            </a:r>
            <a:r>
              <a:rPr lang="ka-GE" b="1" dirty="0"/>
              <a:t>ნაკადის</a:t>
            </a:r>
            <a:r>
              <a:rPr lang="ka-GE" b="1" dirty="0" smtClean="0"/>
              <a:t> ენეგეტიკული კარგვებით გამოწვეული</a:t>
            </a:r>
          </a:p>
          <a:p>
            <a:r>
              <a:rPr lang="ka-GE" b="1" dirty="0"/>
              <a:t> </a:t>
            </a:r>
            <a:r>
              <a:rPr lang="ka-GE" b="1" dirty="0" smtClean="0"/>
              <a:t>                                           </a:t>
            </a:r>
            <a:r>
              <a:rPr lang="en-US" b="1" dirty="0" smtClean="0"/>
              <a:t> </a:t>
            </a:r>
            <a:r>
              <a:rPr lang="ka-GE" b="1" dirty="0" smtClean="0"/>
              <a:t>ნაკადის </a:t>
            </a:r>
            <a:r>
              <a:rPr lang="ka-GE" b="1" dirty="0"/>
              <a:t>ცირკულირების სიხშირის </a:t>
            </a:r>
            <a:r>
              <a:rPr lang="ka-GE" b="1" dirty="0" smtClean="0"/>
              <a:t>ცვლილების გაზომვა.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0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</TotalTime>
  <Words>1357</Words>
  <Application>Microsoft Office PowerPoint</Application>
  <PresentationFormat>Custom</PresentationFormat>
  <Paragraphs>244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Savon</vt:lpstr>
      <vt:lpstr>Equation</vt:lpstr>
      <vt:lpstr>  ნუკლონ-ნუკლონური გაბნევის შესწავლა იულიხის ANKE/COSY დანადგარზე </vt:lpstr>
      <vt:lpstr>  ნუკლონ-ნუკლონური გაბნევის შესწავლა იულიხის ANKE/COSY დანადგარზე </vt:lpstr>
      <vt:lpstr>მოხსენების გეგმა</vt:lpstr>
      <vt:lpstr>კვლევების მოტივაცია</vt:lpstr>
      <vt:lpstr>ექსპერიმენტული დანადგარი</vt:lpstr>
      <vt:lpstr>კვლევის მეთოდი - p(pol)p დრეკადი გაბნევის ასიმეტრიის გაზომვა</vt:lpstr>
      <vt:lpstr>pp დრეკადი გაბნევის რეაქციის ანალიზირების უნარის გაზომვა:  დრეკადი არხის გამოყოფა </vt:lpstr>
      <vt:lpstr>pp დრეკადი გაბნევის რეაქციის ანალიზირების უნარის გაზომვა:  Ay სპექტრები </vt:lpstr>
      <vt:lpstr>pp დრეკადი გაბნევის რეაქციის დიფერენციალური კვეთა:  მეთოდიკა</vt:lpstr>
      <vt:lpstr>pp დრეკადი გაბნევის რეაქციის დიფერენციალური კვეთა:  შედეგები</vt:lpstr>
      <vt:lpstr>ასიმეტრიის გაზომვა  პროტონის  დეიტრონზე  გაბნევის  პროცესში </vt:lpstr>
      <vt:lpstr>                                            რეაქციის ანალიზირების უნარი </vt:lpstr>
      <vt:lpstr>                                რეაქციის ანალიზირების უნარები და სპინური კორელაციები</vt:lpstr>
      <vt:lpstr>მიღებული შედეგები</vt:lpstr>
      <vt:lpstr>გმადლობთ ყურადღებისათვის!</vt:lpstr>
      <vt:lpstr>პარციალურ-ტალღური ანალიზი (PWA)</vt:lpstr>
      <vt:lpstr>ფაზების წანაცვლები 2007 და 2014 წლის  SAID PWA ამოხსნებში</vt:lpstr>
      <vt:lpstr>ელექტრონების  პოლარიზაცია  დრეკადი  გაბნევის  პროცესში!</vt:lpstr>
      <vt:lpstr>მარჯვნივ-მარცხნივ გაბნევის ასიმეტრია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ნუკლონ-ნუკლონური გაბნევის შესწავლა იულიხის ANKE/COSY დანადგარზე</dc:title>
  <dc:creator>Gio</dc:creator>
  <cp:lastModifiedBy>User</cp:lastModifiedBy>
  <cp:revision>76</cp:revision>
  <dcterms:created xsi:type="dcterms:W3CDTF">2016-01-22T14:20:18Z</dcterms:created>
  <dcterms:modified xsi:type="dcterms:W3CDTF">2016-01-27T07:48:41Z</dcterms:modified>
</cp:coreProperties>
</file>