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notesMasterIdLst>
    <p:notesMasterId r:id="rId17"/>
  </p:notesMasterIdLst>
  <p:sldIdLst>
    <p:sldId id="256" r:id="rId2"/>
    <p:sldId id="274" r:id="rId3"/>
    <p:sldId id="275" r:id="rId4"/>
    <p:sldId id="276" r:id="rId5"/>
    <p:sldId id="277" r:id="rId6"/>
    <p:sldId id="278" r:id="rId7"/>
    <p:sldId id="279" r:id="rId8"/>
    <p:sldId id="287" r:id="rId9"/>
    <p:sldId id="282" r:id="rId10"/>
    <p:sldId id="284" r:id="rId11"/>
    <p:sldId id="285" r:id="rId12"/>
    <p:sldId id="286" r:id="rId13"/>
    <p:sldId id="288" r:id="rId14"/>
    <p:sldId id="289"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1" autoAdjust="0"/>
    <p:restoredTop sz="94660"/>
  </p:normalViewPr>
  <p:slideViewPr>
    <p:cSldViewPr snapToGrid="0">
      <p:cViewPr varScale="1">
        <p:scale>
          <a:sx n="69" d="100"/>
          <a:sy n="69" d="100"/>
        </p:scale>
        <p:origin x="-57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E0B4A2-B6D8-4284-B907-F482B78A11EB}" type="datetimeFigureOut">
              <a:rPr lang="en-US" smtClean="0"/>
              <a:pPr/>
              <a:t>1/27/2016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473726-8A1A-4DFF-832E-1700208E16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5BE9AF-8CE8-4D0A-8D6E-FBFE9761F13C}" type="datetime1">
              <a:rPr lang="en-US" smtClean="0"/>
              <a:pPr/>
              <a:t>1/27/2016</a:t>
            </a:fld>
            <a:endParaRPr lang="en-US"/>
          </a:p>
        </p:txBody>
      </p:sp>
      <p:sp>
        <p:nvSpPr>
          <p:cNvPr id="5" name="Footer Placeholder 4"/>
          <p:cNvSpPr>
            <a:spLocks noGrp="1"/>
          </p:cNvSpPr>
          <p:nvPr>
            <p:ph type="ftr" sz="quarter" idx="11"/>
          </p:nvPr>
        </p:nvSpPr>
        <p:spPr/>
        <p:txBody>
          <a:bodyPr/>
          <a:lstStyle/>
          <a:p>
            <a:r>
              <a:rPr lang="en-US" smtClean="0"/>
              <a:t>http://conference.ens-2015.tsu.ge</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8452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02C0C-72DD-4FA4-A3B1-5A117EACA4FF}" type="datetime1">
              <a:rPr lang="en-US" smtClean="0"/>
              <a:pPr/>
              <a:t>1/27/2016</a:t>
            </a:fld>
            <a:endParaRPr lang="en-US"/>
          </a:p>
        </p:txBody>
      </p:sp>
      <p:sp>
        <p:nvSpPr>
          <p:cNvPr id="5" name="Footer Placeholder 4"/>
          <p:cNvSpPr>
            <a:spLocks noGrp="1"/>
          </p:cNvSpPr>
          <p:nvPr>
            <p:ph type="ftr" sz="quarter" idx="11"/>
          </p:nvPr>
        </p:nvSpPr>
        <p:spPr/>
        <p:txBody>
          <a:bodyPr/>
          <a:lstStyle/>
          <a:p>
            <a:r>
              <a:rPr lang="en-US" smtClean="0"/>
              <a:t>http://conference.ens-2015.tsu.ge</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83826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F9427F-5C71-422C-A923-A4A051A652AF}" type="datetime1">
              <a:rPr lang="en-US" smtClean="0"/>
              <a:pPr/>
              <a:t>1/27/2016</a:t>
            </a:fld>
            <a:endParaRPr lang="en-US"/>
          </a:p>
        </p:txBody>
      </p:sp>
      <p:sp>
        <p:nvSpPr>
          <p:cNvPr id="5" name="Footer Placeholder 4"/>
          <p:cNvSpPr>
            <a:spLocks noGrp="1"/>
          </p:cNvSpPr>
          <p:nvPr>
            <p:ph type="ftr" sz="quarter" idx="11"/>
          </p:nvPr>
        </p:nvSpPr>
        <p:spPr/>
        <p:txBody>
          <a:bodyPr/>
          <a:lstStyle/>
          <a:p>
            <a:r>
              <a:rPr lang="en-US" smtClean="0"/>
              <a:t>http://conference.ens-2015.tsu.ge</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50212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877D0E-4C60-41AE-B2B3-DD42D6A124AA}" type="datetime1">
              <a:rPr lang="en-US" smtClean="0"/>
              <a:pPr/>
              <a:t>1/27/2016</a:t>
            </a:fld>
            <a:endParaRPr lang="en-US"/>
          </a:p>
        </p:txBody>
      </p:sp>
      <p:sp>
        <p:nvSpPr>
          <p:cNvPr id="5" name="Footer Placeholder 4"/>
          <p:cNvSpPr>
            <a:spLocks noGrp="1"/>
          </p:cNvSpPr>
          <p:nvPr>
            <p:ph type="ftr" sz="quarter" idx="11"/>
          </p:nvPr>
        </p:nvSpPr>
        <p:spPr/>
        <p:txBody>
          <a:bodyPr/>
          <a:lstStyle/>
          <a:p>
            <a:r>
              <a:rPr lang="en-US" smtClean="0"/>
              <a:t>http://conference.ens-2015.tsu.ge</a:t>
            </a:r>
            <a:endParaRPr lang="en-US"/>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a:p>
        </p:txBody>
      </p:sp>
    </p:spTree>
    <p:extLst>
      <p:ext uri="{BB962C8B-B14F-4D97-AF65-F5344CB8AC3E}">
        <p14:creationId xmlns:p14="http://schemas.microsoft.com/office/powerpoint/2010/main" xmlns="" val="410071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1FCF1-8692-4642-81DD-812788D8457A}" type="datetime1">
              <a:rPr lang="en-US" smtClean="0"/>
              <a:pPr/>
              <a:t>1/27/2016</a:t>
            </a:fld>
            <a:endParaRPr lang="en-US"/>
          </a:p>
        </p:txBody>
      </p:sp>
      <p:sp>
        <p:nvSpPr>
          <p:cNvPr id="5" name="Footer Placeholder 4"/>
          <p:cNvSpPr>
            <a:spLocks noGrp="1"/>
          </p:cNvSpPr>
          <p:nvPr>
            <p:ph type="ftr" sz="quarter" idx="11"/>
          </p:nvPr>
        </p:nvSpPr>
        <p:spPr/>
        <p:txBody>
          <a:bodyPr/>
          <a:lstStyle/>
          <a:p>
            <a:r>
              <a:rPr lang="en-US" smtClean="0"/>
              <a:t>http://conference.ens-2015.tsu.ge</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17011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9808D4-FFF4-47C7-8EC7-6FFFB2CAE4A2}" type="datetime1">
              <a:rPr lang="en-US" smtClean="0"/>
              <a:pPr/>
              <a:t>1/27/2016</a:t>
            </a:fld>
            <a:endParaRPr lang="en-US"/>
          </a:p>
        </p:txBody>
      </p:sp>
      <p:sp>
        <p:nvSpPr>
          <p:cNvPr id="6" name="Footer Placeholder 5"/>
          <p:cNvSpPr>
            <a:spLocks noGrp="1"/>
          </p:cNvSpPr>
          <p:nvPr>
            <p:ph type="ftr" sz="quarter" idx="11"/>
          </p:nvPr>
        </p:nvSpPr>
        <p:spPr/>
        <p:txBody>
          <a:bodyPr/>
          <a:lstStyle/>
          <a:p>
            <a:r>
              <a:rPr lang="en-US" smtClean="0"/>
              <a:t>http://conference.ens-2015.tsu.ge</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154369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4E2A7E-E682-4563-9EB8-012DEDF5164F}" type="datetime1">
              <a:rPr lang="en-US" smtClean="0"/>
              <a:pPr/>
              <a:t>1/27/2016</a:t>
            </a:fld>
            <a:endParaRPr lang="en-US"/>
          </a:p>
        </p:txBody>
      </p:sp>
      <p:sp>
        <p:nvSpPr>
          <p:cNvPr id="8" name="Footer Placeholder 7"/>
          <p:cNvSpPr>
            <a:spLocks noGrp="1"/>
          </p:cNvSpPr>
          <p:nvPr>
            <p:ph type="ftr" sz="quarter" idx="11"/>
          </p:nvPr>
        </p:nvSpPr>
        <p:spPr/>
        <p:txBody>
          <a:bodyPr/>
          <a:lstStyle/>
          <a:p>
            <a:r>
              <a:rPr lang="en-US" smtClean="0"/>
              <a:t>http://conference.ens-2015.tsu.ge</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361574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B5ECC5-A765-40C9-A472-CB6EF869E0D6}" type="datetime1">
              <a:rPr lang="en-US" smtClean="0"/>
              <a:pPr/>
              <a:t>1/27/2016</a:t>
            </a:fld>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90396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F47D63-3D75-4236-ACF5-01A6D7F36106}" type="datetime1">
              <a:rPr lang="en-US" smtClean="0"/>
              <a:pPr/>
              <a:t>1/27/2016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http://conference.ens-2015.tsu.ge</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383485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49D1CC8-224F-4873-A504-A62BB6CA8D81}" type="datetime1">
              <a:rPr lang="en-US" smtClean="0"/>
              <a:pPr/>
              <a:t>1/27/2016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http://conference.ens-2015.tsu.ge</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273569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60AA7-4DF1-4ABA-B340-72CF8258E582}" type="datetime1">
              <a:rPr lang="en-US" smtClean="0"/>
              <a:pPr/>
              <a:t>1/27/2016</a:t>
            </a:fld>
            <a:endParaRPr lang="en-US"/>
          </a:p>
        </p:txBody>
      </p:sp>
      <p:sp>
        <p:nvSpPr>
          <p:cNvPr id="6" name="Footer Placeholder 5"/>
          <p:cNvSpPr>
            <a:spLocks noGrp="1"/>
          </p:cNvSpPr>
          <p:nvPr>
            <p:ph type="ftr" sz="quarter" idx="11"/>
          </p:nvPr>
        </p:nvSpPr>
        <p:spPr/>
        <p:txBody>
          <a:bodyPr/>
          <a:lstStyle/>
          <a:p>
            <a:r>
              <a:rPr lang="en-US" smtClean="0"/>
              <a:t>http://conference.ens-2015.tsu.ge</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203258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533C013-E6CD-4BD1-B72E-40C68B131831}" type="datetime1">
              <a:rPr lang="en-US" smtClean="0"/>
              <a:pPr/>
              <a:t>1/27/2016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http://conference.ens-2015.tsu.ge</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95229385"/>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rmAutofit fontScale="90000"/>
          </a:bodyPr>
          <a:lstStyle/>
          <a:p>
            <a:pPr algn="ctr"/>
            <a:r>
              <a:rPr lang="ka-GE" sz="6000" smtClean="0">
                <a:solidFill>
                  <a:srgbClr val="002060"/>
                </a:solidFill>
              </a:rPr>
              <a:t>სიების შაბლონების პარალელური გამოთვლების სტრატეგია Haskell ენაზე </a:t>
            </a:r>
            <a:br>
              <a:rPr lang="ka-GE" sz="6000" smtClean="0">
                <a:solidFill>
                  <a:srgbClr val="002060"/>
                </a:solidFill>
              </a:rPr>
            </a:br>
            <a:r>
              <a:rPr lang="en-US" sz="6000" smtClean="0">
                <a:solidFill>
                  <a:srgbClr val="002060"/>
                </a:solidFill>
                <a:latin typeface="Calibri" pitchFamily="34" charset="0"/>
                <a:cs typeface="Calibri" pitchFamily="34" charset="0"/>
              </a:rPr>
              <a:t>A Strategy for Evaluating a </a:t>
            </a:r>
            <a:r>
              <a:rPr lang="ka-GE" sz="6000" smtClean="0">
                <a:solidFill>
                  <a:srgbClr val="002060"/>
                </a:solidFill>
                <a:cs typeface="Calibri" pitchFamily="34" charset="0"/>
              </a:rPr>
              <a:t>Haskell </a:t>
            </a:r>
            <a:r>
              <a:rPr lang="en-US" sz="6000" smtClean="0">
                <a:solidFill>
                  <a:srgbClr val="002060"/>
                </a:solidFill>
                <a:latin typeface="Calibri" pitchFamily="34" charset="0"/>
                <a:cs typeface="Calibri" pitchFamily="34" charset="0"/>
              </a:rPr>
              <a:t>Template in Parallel</a:t>
            </a:r>
            <a:endParaRPr lang="en-US" sz="6000">
              <a:solidFill>
                <a:srgbClr val="002060"/>
              </a:solidFill>
              <a:latin typeface="Calibri" pitchFamily="34" charset="0"/>
              <a:cs typeface="Calibri" pitchFamily="34" charset="0"/>
            </a:endParaRPr>
          </a:p>
        </p:txBody>
      </p:sp>
      <p:sp>
        <p:nvSpPr>
          <p:cNvPr id="3" name="Subtitle 2"/>
          <p:cNvSpPr>
            <a:spLocks noGrp="1"/>
          </p:cNvSpPr>
          <p:nvPr>
            <p:ph type="subTitle" idx="1"/>
          </p:nvPr>
        </p:nvSpPr>
        <p:spPr>
          <a:xfrm>
            <a:off x="1100051" y="4455620"/>
            <a:ext cx="10058400" cy="1903616"/>
          </a:xfrm>
        </p:spPr>
        <p:txBody>
          <a:bodyPr>
            <a:normAutofit fontScale="55000" lnSpcReduction="20000"/>
          </a:bodyPr>
          <a:lstStyle/>
          <a:p>
            <a:pPr algn="ctr"/>
            <a:r>
              <a:rPr lang="ka-GE" sz="4800" smtClean="0">
                <a:solidFill>
                  <a:srgbClr val="002060"/>
                </a:solidFill>
              </a:rPr>
              <a:t> </a:t>
            </a:r>
          </a:p>
          <a:p>
            <a:pPr algn="ctr"/>
            <a:r>
              <a:rPr lang="ka-GE" sz="5800" smtClean="0">
                <a:solidFill>
                  <a:srgbClr val="002060"/>
                </a:solidFill>
              </a:rPr>
              <a:t>კომპიუტერული მეცნიერებების დეპარტამენტი, </a:t>
            </a:r>
          </a:p>
          <a:p>
            <a:pPr algn="ctr"/>
            <a:r>
              <a:rPr lang="ka-GE" sz="5800" smtClean="0">
                <a:solidFill>
                  <a:srgbClr val="002060"/>
                </a:solidFill>
              </a:rPr>
              <a:t>ასოცირებული პროფესორი  </a:t>
            </a:r>
            <a:r>
              <a:rPr lang="ka-GE" sz="5800" b="1" smtClean="0">
                <a:solidFill>
                  <a:srgbClr val="002060"/>
                </a:solidFill>
              </a:rPr>
              <a:t>ნათელა არჩვაძე</a:t>
            </a:r>
            <a:endParaRPr lang="en-US" sz="5800" b="1">
              <a:solidFill>
                <a:srgbClr val="00206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a:p>
        </p:txBody>
      </p:sp>
      <p:sp>
        <p:nvSpPr>
          <p:cNvPr id="5" name="Footer Placeholder 4"/>
          <p:cNvSpPr>
            <a:spLocks noGrp="1"/>
          </p:cNvSpPr>
          <p:nvPr>
            <p:ph type="ftr" sz="quarter" idx="11"/>
          </p:nvPr>
        </p:nvSpPr>
        <p:spPr>
          <a:xfrm>
            <a:off x="3686185" y="6172200"/>
            <a:ext cx="4822804" cy="685799"/>
          </a:xfrm>
        </p:spPr>
        <p:txBody>
          <a:bodyPr/>
          <a:lstStyle/>
          <a:p>
            <a:r>
              <a:rPr lang="ka-GE" sz="1600" smtClean="0"/>
              <a:t>2016 წ.   25-29 იანვარი</a:t>
            </a:r>
            <a:endParaRPr lang="en-US" sz="1600"/>
          </a:p>
        </p:txBody>
      </p:sp>
    </p:spTree>
    <p:extLst>
      <p:ext uri="{BB962C8B-B14F-4D97-AF65-F5344CB8AC3E}">
        <p14:creationId xmlns:p14="http://schemas.microsoft.com/office/powerpoint/2010/main" xmlns="" val="3873481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4000" smtClean="0"/>
              <a:t>განზოგადოებული ფორმები კუდური რეკურსიით განსაზღვრული ფუნქციები სთვის </a:t>
            </a:r>
            <a:r>
              <a:rPr lang="en-US" sz="4000" smtClean="0"/>
              <a:t>Haskell</a:t>
            </a:r>
            <a:r>
              <a:rPr lang="ka-GE" sz="4000" smtClean="0"/>
              <a:t>–ზე </a:t>
            </a:r>
            <a:endParaRPr lang="en-US" sz="4000"/>
          </a:p>
        </p:txBody>
      </p:sp>
      <p:sp>
        <p:nvSpPr>
          <p:cNvPr id="3" name="Content Placeholder 2"/>
          <p:cNvSpPr>
            <a:spLocks noGrp="1"/>
          </p:cNvSpPr>
          <p:nvPr>
            <p:ph idx="1"/>
          </p:nvPr>
        </p:nvSpPr>
        <p:spPr/>
        <p:txBody>
          <a:bodyPr>
            <a:normAutofit fontScale="92500" lnSpcReduction="20000"/>
          </a:bodyPr>
          <a:lstStyle/>
          <a:p>
            <a:r>
              <a:rPr lang="en-US" sz="2800" smtClean="0"/>
              <a:t>f [ ] = g1 [ ]</a:t>
            </a:r>
            <a:endParaRPr lang="ru-RU" sz="2800" smtClean="0"/>
          </a:p>
          <a:p>
            <a:r>
              <a:rPr lang="en-US" sz="2800" smtClean="0"/>
              <a:t>f ( x : xs ) = g2 ( g3 x ) ( g4 ( f ( g5 xs ) ) )  </a:t>
            </a:r>
            <a:endParaRPr lang="ru-RU" sz="2800" smtClean="0"/>
          </a:p>
          <a:p>
            <a:endParaRPr lang="ka-GE" smtClean="0"/>
          </a:p>
          <a:p>
            <a:r>
              <a:rPr lang="en-US" smtClean="0"/>
              <a:t>ა</a:t>
            </a:r>
            <a:r>
              <a:rPr lang="ka-GE" smtClean="0"/>
              <a:t>ქ </a:t>
            </a:r>
            <a:r>
              <a:rPr lang="en-US" smtClean="0"/>
              <a:t> </a:t>
            </a:r>
            <a:r>
              <a:rPr lang="ka-GE" smtClean="0"/>
              <a:t>g1, g2, g3, g4, g5 ფუნქციები დამოკიდებულია ამოცანის პირობებზე:</a:t>
            </a:r>
          </a:p>
          <a:p>
            <a:r>
              <a:rPr lang="ka-GE" smtClean="0"/>
              <a:t>g1–არის ფუნქცია ცარიელი სიის დასამუშავებლად</a:t>
            </a:r>
          </a:p>
          <a:p>
            <a:r>
              <a:rPr lang="ka-GE" smtClean="0"/>
              <a:t>g2–არის ფუნქცია, რომელიც აერთიანებს სიის თავისა და კუდის დამუშავების შედეგებს.</a:t>
            </a:r>
          </a:p>
          <a:p>
            <a:r>
              <a:rPr lang="ka-GE" smtClean="0"/>
              <a:t>g3–არის ფუნქცია, რომელიც ამუშავებს სიის თავს.</a:t>
            </a:r>
          </a:p>
          <a:p>
            <a:r>
              <a:rPr lang="ka-GE" smtClean="0"/>
              <a:t>g4–არის ფუნქცია, რომელიც ამუშავებს არაცარიელი სიის კუდისთვის რეკურსიულ გამოძახებას.</a:t>
            </a:r>
          </a:p>
          <a:p>
            <a:r>
              <a:rPr lang="ka-GE" smtClean="0"/>
              <a:t>g5–არის ფუნქცია, რომელიც წინასწარ ამუშავებს არაცარიელი სიის კუდს რეკურსიული გამოძახებისთვის.</a:t>
            </a:r>
            <a:endParaRPr lang="ru-RU" smtClean="0"/>
          </a:p>
          <a:p>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smtClean="0"/>
              <a:t>last  – აბრუნებს სიიდან ბოლო ელემენტს</a:t>
            </a:r>
            <a:endParaRPr lang="en-US" sz="4000"/>
          </a:p>
        </p:txBody>
      </p:sp>
      <p:sp>
        <p:nvSpPr>
          <p:cNvPr id="3" name="Content Placeholder 2"/>
          <p:cNvSpPr>
            <a:spLocks noGrp="1"/>
          </p:cNvSpPr>
          <p:nvPr>
            <p:ph idx="1"/>
          </p:nvPr>
        </p:nvSpPr>
        <p:spPr/>
        <p:txBody>
          <a:bodyPr>
            <a:normAutofit fontScale="47500" lnSpcReduction="20000"/>
          </a:bodyPr>
          <a:lstStyle/>
          <a:p>
            <a:r>
              <a:rPr lang="ka-GE" sz="4400" smtClean="0"/>
              <a:t>last  :: [a] -&gt; a </a:t>
            </a:r>
            <a:br>
              <a:rPr lang="ka-GE" sz="4400" smtClean="0"/>
            </a:br>
            <a:r>
              <a:rPr lang="ka-GE" sz="4400" smtClean="0"/>
              <a:t>last [x]         =  x</a:t>
            </a:r>
            <a:br>
              <a:rPr lang="ka-GE" sz="4400" smtClean="0"/>
            </a:br>
            <a:r>
              <a:rPr lang="ka-GE" sz="4400" smtClean="0"/>
              <a:t>last (_:xs)      =  last xs</a:t>
            </a:r>
          </a:p>
          <a:p>
            <a:pPr marL="90488" indent="768350"/>
            <a:r>
              <a:rPr lang="ka-GE" sz="4400" smtClean="0"/>
              <a:t>gl _ = error </a:t>
            </a:r>
            <a:endParaRPr lang="ru-RU" sz="4400" smtClean="0"/>
          </a:p>
          <a:p>
            <a:pPr marL="90488" indent="768350"/>
            <a:r>
              <a:rPr lang="ka-GE" sz="4400" smtClean="0"/>
              <a:t>g2 a b = b </a:t>
            </a:r>
            <a:endParaRPr lang="ru-RU" sz="4400" smtClean="0"/>
          </a:p>
          <a:p>
            <a:pPr marL="90488" indent="768350"/>
            <a:r>
              <a:rPr lang="ka-GE" sz="4400" smtClean="0"/>
              <a:t>g3 x = х </a:t>
            </a:r>
            <a:endParaRPr lang="ru-RU" sz="4400" smtClean="0"/>
          </a:p>
          <a:p>
            <a:pPr marL="90488" indent="768350"/>
            <a:r>
              <a:rPr lang="ka-GE" sz="4400" smtClean="0"/>
              <a:t>g4 x = х </a:t>
            </a:r>
            <a:endParaRPr lang="ru-RU" sz="4400" smtClean="0"/>
          </a:p>
          <a:p>
            <a:pPr marL="90488" indent="768350"/>
            <a:r>
              <a:rPr lang="ka-GE" sz="4400" smtClean="0"/>
              <a:t>g5 x = х</a:t>
            </a:r>
          </a:p>
          <a:p>
            <a:pPr>
              <a:buNone/>
            </a:pPr>
            <a:r>
              <a:rPr lang="ka-GE" sz="5900" smtClean="0"/>
              <a:t>f [] = gl [] </a:t>
            </a:r>
            <a:endParaRPr lang="ru-RU" sz="5900" smtClean="0"/>
          </a:p>
          <a:p>
            <a:pPr>
              <a:buNone/>
            </a:pPr>
            <a:r>
              <a:rPr lang="ka-GE" sz="5900" smtClean="0"/>
              <a:t>f (x:xs) = g2 (g3 x) (g4 (f (g5 xs)))</a:t>
            </a:r>
            <a:endParaRPr lang="ru-RU" sz="5900" smtClean="0"/>
          </a:p>
          <a:p>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smtClean="0"/>
              <a:t>სიის შაბლონის წარმოდგენა </a:t>
            </a:r>
            <a:endParaRPr lang="en-US" sz="4000"/>
          </a:p>
        </p:txBody>
      </p:sp>
      <p:sp>
        <p:nvSpPr>
          <p:cNvPr id="3" name="Content Placeholder 2"/>
          <p:cNvSpPr>
            <a:spLocks noGrp="1"/>
          </p:cNvSpPr>
          <p:nvPr>
            <p:ph idx="1"/>
          </p:nvPr>
        </p:nvSpPr>
        <p:spPr>
          <a:xfrm>
            <a:off x="1097280" y="1845734"/>
            <a:ext cx="10058400" cy="4499648"/>
          </a:xfrm>
        </p:spPr>
        <p:txBody>
          <a:bodyPr>
            <a:normAutofit fontScale="32500" lnSpcReduction="20000"/>
          </a:bodyPr>
          <a:lstStyle/>
          <a:p>
            <a:r>
              <a:rPr lang="en-US" sz="6200" smtClean="0"/>
              <a:t>ListTemplate  [ ] = g1 [ ]</a:t>
            </a:r>
            <a:endParaRPr lang="ru-RU" sz="6200" smtClean="0"/>
          </a:p>
          <a:p>
            <a:r>
              <a:rPr lang="en-US" sz="6200" smtClean="0"/>
              <a:t>ListTemplate( x : xs ) = g2 ( g3 x ) ( g4 (ListTemplate( g5 xs ) ) )</a:t>
            </a:r>
            <a:endParaRPr lang="ka-GE" sz="6200" smtClean="0"/>
          </a:p>
          <a:p>
            <a:pPr marL="90488" indent="823913" algn="just"/>
            <a:r>
              <a:rPr lang="en-US" sz="6200" smtClean="0"/>
              <a:t>ListTemplate </a:t>
            </a:r>
            <a:r>
              <a:rPr lang="en-US" sz="6200" smtClean="0">
                <a:solidFill>
                  <a:schemeClr val="tx1"/>
                </a:solidFill>
              </a:rPr>
              <a:t>::</a:t>
            </a:r>
            <a:r>
              <a:rPr lang="en-US" sz="6200" smtClean="0">
                <a:solidFill>
                  <a:schemeClr val="tx1"/>
                </a:solidFill>
                <a:sym typeface="Wingdings" pitchFamily="2" charset="2"/>
              </a:rPr>
              <a:t> [a]-&gt;b</a:t>
            </a:r>
          </a:p>
          <a:p>
            <a:pPr marL="90488" indent="823913" algn="just"/>
            <a:r>
              <a:rPr lang="en-US" sz="6200" smtClean="0"/>
              <a:t>ListTemplate</a:t>
            </a:r>
            <a:r>
              <a:rPr lang="en-US" sz="6200" smtClean="0">
                <a:solidFill>
                  <a:schemeClr val="tx1"/>
                </a:solidFill>
                <a:sym typeface="Wingdings" pitchFamily="2" charset="2"/>
              </a:rPr>
              <a:t> []       =   []</a:t>
            </a:r>
          </a:p>
          <a:p>
            <a:pPr marL="90488" indent="823913" algn="just"/>
            <a:r>
              <a:rPr lang="en-US" sz="6200" smtClean="0"/>
              <a:t>ListTemplate </a:t>
            </a:r>
            <a:r>
              <a:rPr lang="en-US" sz="6200" smtClean="0">
                <a:solidFill>
                  <a:schemeClr val="tx1"/>
                </a:solidFill>
                <a:sym typeface="Wingdings" pitchFamily="2" charset="2"/>
              </a:rPr>
              <a:t>(x:xs)= let </a:t>
            </a:r>
          </a:p>
          <a:p>
            <a:pPr marL="90488" indent="823913" algn="just"/>
            <a:r>
              <a:rPr lang="en-US" sz="6200" smtClean="0">
                <a:solidFill>
                  <a:schemeClr val="tx1"/>
                </a:solidFill>
                <a:sym typeface="Wingdings" pitchFamily="2" charset="2"/>
              </a:rPr>
              <a:t>                             x’  = g3  x</a:t>
            </a:r>
          </a:p>
          <a:p>
            <a:pPr marL="90488" indent="823913" algn="just"/>
            <a:r>
              <a:rPr lang="en-US" sz="6200" smtClean="0">
                <a:solidFill>
                  <a:schemeClr val="tx1"/>
                </a:solidFill>
                <a:sym typeface="Wingdings" pitchFamily="2" charset="2"/>
              </a:rPr>
              <a:t>                             x’’=g5 xs</a:t>
            </a:r>
          </a:p>
          <a:p>
            <a:pPr marL="90488" indent="823913" algn="just"/>
            <a:r>
              <a:rPr lang="en-US" sz="6200" smtClean="0">
                <a:solidFill>
                  <a:schemeClr val="tx1"/>
                </a:solidFill>
                <a:sym typeface="Wingdings" pitchFamily="2" charset="2"/>
              </a:rPr>
              <a:t>                             x’’’= ListTemplate ( x’’)</a:t>
            </a:r>
          </a:p>
          <a:p>
            <a:pPr marL="90488" indent="823913" algn="just"/>
            <a:r>
              <a:rPr lang="en-US" sz="6200" smtClean="0">
                <a:solidFill>
                  <a:schemeClr val="tx1"/>
                </a:solidFill>
                <a:sym typeface="Wingdings" pitchFamily="2" charset="2"/>
              </a:rPr>
              <a:t>                             xs’ =g4 (x’’’)  </a:t>
            </a:r>
          </a:p>
          <a:p>
            <a:pPr marL="90488" indent="823913" algn="just"/>
            <a:r>
              <a:rPr lang="en-US" sz="6200" smtClean="0">
                <a:solidFill>
                  <a:schemeClr val="tx1"/>
                </a:solidFill>
                <a:sym typeface="Wingdings" pitchFamily="2" charset="2"/>
              </a:rPr>
              <a:t>                             in </a:t>
            </a:r>
          </a:p>
          <a:p>
            <a:pPr marL="90488" indent="823913" algn="just"/>
            <a:r>
              <a:rPr lang="en-US" sz="6200" smtClean="0">
                <a:solidFill>
                  <a:schemeClr val="tx1"/>
                </a:solidFill>
                <a:sym typeface="Wingdings" pitchFamily="2" charset="2"/>
              </a:rPr>
              <a:t>                             g2( x’: xs’)  </a:t>
            </a:r>
            <a:r>
              <a:rPr lang="en-US" sz="6200" smtClean="0"/>
              <a:t>  </a:t>
            </a:r>
            <a:endParaRPr lang="ru-RU" sz="6200" smtClean="0"/>
          </a:p>
          <a:p>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t>ListTemplate( x : xs )</a:t>
            </a:r>
            <a:r>
              <a:rPr lang="ka-GE" sz="3600" smtClean="0"/>
              <a:t> სტრუქტურა </a:t>
            </a:r>
            <a:endParaRPr lang="en-US" sz="3600"/>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13</a:t>
            </a:fld>
            <a:endParaRPr lang="en-US"/>
          </a:p>
        </p:txBody>
      </p:sp>
      <p:pic>
        <p:nvPicPr>
          <p:cNvPr id="1027" name="Picture 3"/>
          <p:cNvPicPr>
            <a:picLocks noGrp="1" noChangeAspect="1" noChangeArrowheads="1"/>
          </p:cNvPicPr>
          <p:nvPr>
            <p:ph idx="1"/>
          </p:nvPr>
        </p:nvPicPr>
        <p:blipFill>
          <a:blip r:embed="rId2"/>
          <a:srcRect/>
          <a:stretch>
            <a:fillRect/>
          </a:stretch>
        </p:blipFill>
        <p:spPr bwMode="auto">
          <a:xfrm>
            <a:off x="2951018" y="2109788"/>
            <a:ext cx="6414655" cy="405548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smtClean="0"/>
              <a:t>გამოყენებული ლიტერატურა</a:t>
            </a:r>
            <a:endParaRPr lang="en-US" sz="4000"/>
          </a:p>
        </p:txBody>
      </p:sp>
      <p:sp>
        <p:nvSpPr>
          <p:cNvPr id="3" name="Content Placeholder 2"/>
          <p:cNvSpPr>
            <a:spLocks noGrp="1"/>
          </p:cNvSpPr>
          <p:nvPr>
            <p:ph idx="1"/>
          </p:nvPr>
        </p:nvSpPr>
        <p:spPr/>
        <p:txBody>
          <a:bodyPr/>
          <a:lstStyle/>
          <a:p>
            <a:r>
              <a:rPr lang="ka-GE" smtClean="0"/>
              <a:t>1. </a:t>
            </a:r>
            <a:r>
              <a:rPr lang="en-US" smtClean="0"/>
              <a:t>Simon Marlow. Parallel and Concurent Programming in Haskell. O’REILLY. 2013.</a:t>
            </a:r>
          </a:p>
          <a:p>
            <a:r>
              <a:rPr lang="en-US" smtClean="0"/>
              <a:t>2. </a:t>
            </a:r>
            <a:r>
              <a:rPr lang="ru-RU" smtClean="0"/>
              <a:t>Автоматическое построение «основной рекурсивной» части программы по описанию структур данных. </a:t>
            </a:r>
            <a:r>
              <a:rPr lang="en-US" smtClean="0"/>
              <a:t>Proceedings of the System Analysis and Information Technologies 14-th International Conference SAIT 2012 . </a:t>
            </a:r>
          </a:p>
          <a:p>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61" y="1428736"/>
            <a:ext cx="10911840" cy="3320420"/>
          </a:xfrm>
        </p:spPr>
        <p:txBody>
          <a:bodyPr>
            <a:normAutofit/>
          </a:bodyPr>
          <a:lstStyle/>
          <a:p>
            <a:pPr algn="ctr"/>
            <a:r>
              <a:rPr lang="ka-GE" smtClean="0">
                <a:solidFill>
                  <a:srgbClr val="002060"/>
                </a:solidFill>
              </a:rPr>
              <a:t>დიდი მადლობა ყურადღებისთვის!</a:t>
            </a:r>
            <a:r>
              <a:rPr lang="ru-RU" smtClean="0">
                <a:solidFill>
                  <a:srgbClr val="002060"/>
                </a:solidFill>
              </a:rPr>
              <a:t/>
            </a:r>
            <a:br>
              <a:rPr lang="ru-RU" smtClean="0">
                <a:solidFill>
                  <a:srgbClr val="002060"/>
                </a:solidFill>
              </a:rPr>
            </a:br>
            <a:endParaRPr lang="ru-RU">
              <a:solidFill>
                <a:srgbClr val="002060"/>
              </a:solidFill>
            </a:endParaRPr>
          </a:p>
        </p:txBody>
      </p:sp>
      <p:sp>
        <p:nvSpPr>
          <p:cNvPr id="4" name="Footer Placeholder 3"/>
          <p:cNvSpPr>
            <a:spLocks noGrp="1"/>
          </p:cNvSpPr>
          <p:nvPr>
            <p:ph type="ftr" sz="quarter" idx="11"/>
          </p:nvPr>
        </p:nvSpPr>
        <p:spPr/>
        <p:txBody>
          <a:bodyPr/>
          <a:lstStyle/>
          <a:p>
            <a:r>
              <a:rPr lang="en-US" smtClean="0"/>
              <a:t>http://conference.ens-2015.tsu.ge</a:t>
            </a:r>
            <a:endParaRPr lang="ru-RU"/>
          </a:p>
        </p:txBody>
      </p:sp>
      <p:sp>
        <p:nvSpPr>
          <p:cNvPr id="5" name="Slide Number Placeholder 4"/>
          <p:cNvSpPr>
            <a:spLocks noGrp="1"/>
          </p:cNvSpPr>
          <p:nvPr>
            <p:ph type="sldNum" sz="quarter" idx="12"/>
          </p:nvPr>
        </p:nvSpPr>
        <p:spPr/>
        <p:txBody>
          <a:bodyPr/>
          <a:lstStyle/>
          <a:p>
            <a:fld id="{6113E31D-E2AB-40D1-8B51-AFA5AFEF393A}"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ka-GE" sz="2800" b="1" cap="small" smtClean="0">
                <a:solidFill>
                  <a:srgbClr val="002060"/>
                </a:solidFill>
              </a:rPr>
              <a:t>ასინქრონული დაპროგრამირება - </a:t>
            </a:r>
            <a:r>
              <a:rPr lang="ka-GE" sz="2800" b="1" smtClean="0">
                <a:solidFill>
                  <a:srgbClr val="002060"/>
                </a:solidFill>
              </a:rPr>
              <a:t>asynchronous programming</a:t>
            </a:r>
            <a:endParaRPr lang="ka-GE" sz="2800" b="1" cap="small" smtClean="0">
              <a:solidFill>
                <a:srgbClr val="002060"/>
              </a:solidFill>
            </a:endParaRPr>
          </a:p>
          <a:p>
            <a:r>
              <a:rPr lang="ka-GE" sz="2800" b="1" cap="small" smtClean="0">
                <a:solidFill>
                  <a:srgbClr val="002060"/>
                </a:solidFill>
              </a:rPr>
              <a:t>პარალელური დაპროგრამირება - </a:t>
            </a:r>
            <a:r>
              <a:rPr lang="ka-GE" sz="2800" b="1" smtClean="0">
                <a:solidFill>
                  <a:srgbClr val="002060"/>
                </a:solidFill>
              </a:rPr>
              <a:t>parallel programming</a:t>
            </a:r>
            <a:endParaRPr lang="ka-GE" sz="2800" b="1" cap="small" smtClean="0">
              <a:solidFill>
                <a:srgbClr val="002060"/>
              </a:solidFill>
            </a:endParaRPr>
          </a:p>
          <a:p>
            <a:r>
              <a:rPr lang="ka-GE" sz="2800" b="1" cap="small" smtClean="0">
                <a:solidFill>
                  <a:srgbClr val="002060"/>
                </a:solidFill>
              </a:rPr>
              <a:t>კონკურენტული დაპროგრამირება - </a:t>
            </a:r>
            <a:r>
              <a:rPr lang="ka-GE" sz="2800" b="1" smtClean="0">
                <a:solidFill>
                  <a:srgbClr val="002060"/>
                </a:solidFill>
              </a:rPr>
              <a:t>concurrent programming</a:t>
            </a:r>
            <a:endParaRPr lang="en-US" sz="2800" b="1" cap="small" smtClean="0">
              <a:solidFill>
                <a:srgbClr val="002060"/>
              </a:solidFill>
            </a:endParaRPr>
          </a:p>
          <a:p>
            <a:endParaRPr lang="en-US"/>
          </a:p>
        </p:txBody>
      </p:sp>
      <p:sp>
        <p:nvSpPr>
          <p:cNvPr id="4" name="Footer Placeholder 3"/>
          <p:cNvSpPr>
            <a:spLocks noGrp="1"/>
          </p:cNvSpPr>
          <p:nvPr>
            <p:ph type="ftr" sz="quarter" idx="11"/>
          </p:nvPr>
        </p:nvSpPr>
        <p:spPr/>
        <p:txBody>
          <a:bodyPr/>
          <a:lstStyle/>
          <a:p>
            <a:r>
              <a:rPr lang="en-US" smtClean="0"/>
              <a:t>http://conference.ens-2016.tsu.ge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ასინქრონული  დაპროგრამირება</a:t>
            </a:r>
            <a:r>
              <a:rPr lang="en-US" smtClean="0"/>
              <a:t/>
            </a:r>
            <a:br>
              <a:rPr lang="en-US" smtClean="0"/>
            </a:br>
            <a:endParaRPr lang="en-US"/>
          </a:p>
        </p:txBody>
      </p:sp>
      <p:sp>
        <p:nvSpPr>
          <p:cNvPr id="3" name="Content Placeholder 2"/>
          <p:cNvSpPr>
            <a:spLocks noGrp="1"/>
          </p:cNvSpPr>
          <p:nvPr>
            <p:ph idx="1"/>
          </p:nvPr>
        </p:nvSpPr>
        <p:spPr/>
        <p:txBody>
          <a:bodyPr/>
          <a:lstStyle/>
          <a:p>
            <a:pPr marL="90488" indent="533400"/>
            <a:r>
              <a:rPr lang="ka-GE" sz="2800" smtClean="0"/>
              <a:t>ასინქრონული დაპროგრამირების ქვეშ გაიგება პროგრამები და ოპერაციები, რომლებიც გაშვების შემდეგ სრულდება ფონურ რეჟიმში და მთავრდება „შემდგომ, მოგვიანებით“. </a:t>
            </a:r>
          </a:p>
          <a:p>
            <a:pPr marL="90488" indent="533400"/>
            <a:r>
              <a:rPr lang="ka-GE" sz="2800" smtClean="0"/>
              <a:t>ასინქრონული პროცესის ტიპიური მაგალითია ელექტრონული ფოსტა, როცა ფოსტის კლიენტების უმრავლესობა ახალ წერილებს ღებულობს ფონურ რეჟიმში ისე, რომ მომხმარებელს არ უწევს ხელით შეამოწმოს ახალი წერილის არსებობა.</a:t>
            </a:r>
            <a:endParaRPr lang="en-US" sz="2800" smtClean="0"/>
          </a:p>
          <a:p>
            <a:endParaRPr lang="en-US"/>
          </a:p>
        </p:txBody>
      </p:sp>
      <p:sp>
        <p:nvSpPr>
          <p:cNvPr id="4" name="Footer Placeholder 3"/>
          <p:cNvSpPr>
            <a:spLocks noGrp="1"/>
          </p:cNvSpPr>
          <p:nvPr>
            <p:ph type="ftr" sz="quarter" idx="11"/>
          </p:nvPr>
        </p:nvSpPr>
        <p:spPr/>
        <p:txBody>
          <a:bodyPr/>
          <a:lstStyle/>
          <a:p>
            <a:r>
              <a:rPr lang="en-US" smtClean="0"/>
              <a:t>http://conference.ens-2016.tsu.ge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პარალელური პროგრამირება</a:t>
            </a:r>
            <a:r>
              <a:rPr lang="en-US" b="1" i="1" smtClean="0"/>
              <a:t/>
            </a:r>
            <a:br>
              <a:rPr lang="en-US" b="1" i="1" smtClean="0"/>
            </a:br>
            <a:endParaRPr lang="en-US"/>
          </a:p>
        </p:txBody>
      </p:sp>
      <p:sp>
        <p:nvSpPr>
          <p:cNvPr id="3" name="Content Placeholder 2"/>
          <p:cNvSpPr>
            <a:spLocks noGrp="1"/>
          </p:cNvSpPr>
          <p:nvPr>
            <p:ph idx="1"/>
          </p:nvPr>
        </p:nvSpPr>
        <p:spPr/>
        <p:txBody>
          <a:bodyPr/>
          <a:lstStyle/>
          <a:p>
            <a:pPr marL="90488" indent="366713"/>
            <a:r>
              <a:rPr lang="ka-GE" sz="2800" smtClean="0"/>
              <a:t>პარალელური დაპროგრამირების ქვეშ გაიგება ოპერაციების დაყოფა ზოგიერთი რესურსის დამუშავებისას პროგრამის შესრულების დაჩქარების მიზნით. </a:t>
            </a:r>
          </a:p>
          <a:p>
            <a:pPr marL="90488" indent="366713"/>
            <a:r>
              <a:rPr lang="ka-GE" sz="2800" smtClean="0"/>
              <a:t>მაგალითად, თუ საჭიროა სიმღერა გადაყვანილი იყოს, მაგალითად,  MP3 ფორმატში, შესაძლებელია ეს პროცესი შესრულდეს პარალელურად. ამისთვის საჭიროა საწყისი ფაილი დაიყოს ფრაგმენტებად და ფრაგმენტების გადაყვანა მოცემულ ფორმატში შესრულდეს ერთდროულად.</a:t>
            </a:r>
            <a:endParaRPr lang="en-US" sz="2800" smtClean="0"/>
          </a:p>
          <a:p>
            <a:endParaRPr lang="en-US"/>
          </a:p>
        </p:txBody>
      </p:sp>
      <p:sp>
        <p:nvSpPr>
          <p:cNvPr id="4" name="Footer Placeholder 3"/>
          <p:cNvSpPr>
            <a:spLocks noGrp="1"/>
          </p:cNvSpPr>
          <p:nvPr>
            <p:ph type="ftr" sz="quarter" idx="11"/>
          </p:nvPr>
        </p:nvSpPr>
        <p:spPr/>
        <p:txBody>
          <a:bodyPr/>
          <a:lstStyle/>
          <a:p>
            <a:r>
              <a:rPr lang="en-US" smtClean="0"/>
              <a:t>http://conference.ens-2016.tsu.ge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კონკურენტული  დაპროგრამირება</a:t>
            </a:r>
            <a:r>
              <a:rPr lang="en-US" smtClean="0"/>
              <a:t/>
            </a:r>
            <a:br>
              <a:rPr lang="en-US" smtClean="0"/>
            </a:br>
            <a:endParaRPr lang="en-US"/>
          </a:p>
        </p:txBody>
      </p:sp>
      <p:sp>
        <p:nvSpPr>
          <p:cNvPr id="3" name="Content Placeholder 2"/>
          <p:cNvSpPr>
            <a:spLocks noGrp="1"/>
          </p:cNvSpPr>
          <p:nvPr>
            <p:ph idx="1"/>
          </p:nvPr>
        </p:nvSpPr>
        <p:spPr>
          <a:xfrm>
            <a:off x="346365" y="1845734"/>
            <a:ext cx="11443854" cy="4023360"/>
          </a:xfrm>
        </p:spPr>
        <p:txBody>
          <a:bodyPr>
            <a:noAutofit/>
          </a:bodyPr>
          <a:lstStyle/>
          <a:p>
            <a:pPr marL="90488" indent="366713"/>
            <a:r>
              <a:rPr lang="ka-GE" sz="2800" smtClean="0"/>
              <a:t>კონკურენტულობა წარმოადგენს პროგრამის სტრუქტუირების ხერხს, რომლის დროსაც არსებობს მრავალრიცხოვანი მართვის ნაკადები.  კონცეპტუალურად, ნაკადები სრულდება „ერთდროულად“, რაც ნიშნავს, რომ მომხმარებელს შეუძლია თვალი ადევნოს ეფექტებს, რომლებიც მათი შესრულების დროს წამოიშვება.</a:t>
            </a:r>
          </a:p>
          <a:p>
            <a:pPr marL="90488" indent="366713"/>
            <a:r>
              <a:rPr lang="ka-GE" sz="2800" smtClean="0"/>
              <a:t> ამის საწინააღმდეგოდ, პარალელური პროგრამა იყენებს რამდენიმე გამოთვლით მოწყობილობას, მაგალითად ბირთვების სიმრავლეს, გამოთვლითი ამოცანის უფრო სწრაფად ამოსახსნელად.  მიზანია პასუხის დროის შემცირება და იგი მიიღწევა ამოცანის ცალკეული ფრაგმენტების გადაცემით ცალკეულ პროცესორეზე, რომლებიც მუშაობს პარალელურად. </a:t>
            </a:r>
            <a:endParaRPr lang="en-US" sz="2800"/>
          </a:p>
        </p:txBody>
      </p:sp>
      <p:sp>
        <p:nvSpPr>
          <p:cNvPr id="4" name="Footer Placeholder 3"/>
          <p:cNvSpPr>
            <a:spLocks noGrp="1"/>
          </p:cNvSpPr>
          <p:nvPr>
            <p:ph type="ftr" sz="quarter" idx="11"/>
          </p:nvPr>
        </p:nvSpPr>
        <p:spPr/>
        <p:txBody>
          <a:bodyPr/>
          <a:lstStyle/>
          <a:p>
            <a:r>
              <a:rPr lang="en-US" smtClean="0"/>
              <a:t>http://conference.ens-2016.tsu.ge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mtClean="0"/>
              <a:t>პარალელიზმი </a:t>
            </a:r>
            <a:r>
              <a:rPr lang="en-US" smtClean="0"/>
              <a:t>Haskell-</a:t>
            </a:r>
            <a:r>
              <a:rPr lang="ka-GE" smtClean="0"/>
              <a:t>ში</a:t>
            </a:r>
            <a:br>
              <a:rPr lang="ka-GE" smtClean="0"/>
            </a:br>
            <a:endParaRPr lang="en-US" smtClean="0"/>
          </a:p>
        </p:txBody>
      </p:sp>
      <p:sp>
        <p:nvSpPr>
          <p:cNvPr id="3" name="Content Placeholder 2"/>
          <p:cNvSpPr>
            <a:spLocks noGrp="1"/>
          </p:cNvSpPr>
          <p:nvPr>
            <p:ph idx="1"/>
          </p:nvPr>
        </p:nvSpPr>
        <p:spPr/>
        <p:txBody>
          <a:bodyPr/>
          <a:lstStyle/>
          <a:p>
            <a:r>
              <a:rPr lang="ka-GE" smtClean="0"/>
              <a:t>მდგომარეობს გამოთვლითი ბირთვების ბუნებრივად და საიმედოდ გამოყენებაში. </a:t>
            </a:r>
          </a:p>
          <a:p>
            <a:r>
              <a:rPr lang="ka-GE" smtClean="0"/>
              <a:t>თვისებები:</a:t>
            </a:r>
          </a:p>
          <a:p>
            <a:pPr marL="457200" indent="-457200">
              <a:buClrTx/>
              <a:buFont typeface="Wingdings" pitchFamily="2" charset="2"/>
              <a:buChar char="q"/>
            </a:pPr>
            <a:r>
              <a:rPr lang="ka-GE" smtClean="0"/>
              <a:t>პარალული პროგრამირება  არის </a:t>
            </a:r>
            <a:r>
              <a:rPr lang="ka-GE" b="1" smtClean="0"/>
              <a:t>დეტერმინირებული</a:t>
            </a:r>
            <a:r>
              <a:rPr lang="ka-GE" smtClean="0"/>
              <a:t>.  ეს ნიშნავს, რომ პარალელური პროგრამა შეიძლება გაიმართოს პარალელურად გაშვების გარეშე.</a:t>
            </a:r>
          </a:p>
          <a:p>
            <a:pPr marL="457200" indent="-457200">
              <a:buClrTx/>
              <a:buFont typeface="Wingdings" pitchFamily="2" charset="2"/>
              <a:buChar char="q"/>
            </a:pPr>
            <a:r>
              <a:rPr lang="ka-GE" smtClean="0"/>
              <a:t>პარალული პროგრამა არის მაღალდონიანი და დეკლარატიული, მათ არ აქვთ პირდაპირი კავშირი ისეთ მექანიზმებთან, როგორიცაა სინქრონიზაცია ანუ შეტყობინებების გაცვლა. </a:t>
            </a:r>
          </a:p>
          <a:p>
            <a:pPr marL="457200" indent="-457200">
              <a:buClrTx/>
              <a:buNone/>
            </a:pPr>
            <a:r>
              <a:rPr lang="ka-GE" smtClean="0"/>
              <a:t>       რაც უფრო აბსტრაქტულია პროგრამა, მით უფრო ადვილია პარალელურ პროგრამულ უზრუნველყოფაზე შესასრულებლად. თუმცა გასათვალისწინებელია დეტალიზაციის ხარისხი და დამოკიდებულება მონაცემებზე.</a:t>
            </a:r>
          </a:p>
          <a:p>
            <a:pPr marL="457200" indent="-457200">
              <a:buClrTx/>
              <a:buFont typeface="Wingdings" pitchFamily="2" charset="2"/>
              <a:buChar char="v"/>
            </a:pPr>
            <a:r>
              <a:rPr lang="ka-GE" b="1" smtClean="0"/>
              <a:t>ამოცანა: </a:t>
            </a:r>
            <a:r>
              <a:rPr lang="ka-GE" b="1" smtClean="0">
                <a:solidFill>
                  <a:srgbClr val="002060"/>
                </a:solidFill>
              </a:rPr>
              <a:t>სიების შაბლონების გაპარალელება</a:t>
            </a:r>
            <a:endParaRPr lang="en-US" b="1"/>
          </a:p>
        </p:txBody>
      </p:sp>
      <p:sp>
        <p:nvSpPr>
          <p:cNvPr id="4" name="Footer Placeholder 3"/>
          <p:cNvSpPr>
            <a:spLocks noGrp="1"/>
          </p:cNvSpPr>
          <p:nvPr>
            <p:ph type="ftr" sz="quarter" idx="11"/>
          </p:nvPr>
        </p:nvSpPr>
        <p:spPr/>
        <p:txBody>
          <a:bodyPr/>
          <a:lstStyle/>
          <a:p>
            <a:r>
              <a:rPr lang="en-US" smtClean="0"/>
              <a:t>http://conference.ens-2016.tsu.ge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19" y="355876"/>
            <a:ext cx="10252363" cy="1450757"/>
          </a:xfrm>
        </p:spPr>
        <p:txBody>
          <a:bodyPr>
            <a:normAutofit fontScale="90000"/>
          </a:bodyPr>
          <a:lstStyle/>
          <a:p>
            <a:r>
              <a:rPr lang="ka-GE" sz="3600" smtClean="0"/>
              <a:t>პარალელური პროგრამირების  მოდელი </a:t>
            </a:r>
            <a:r>
              <a:rPr lang="en-US" sz="3600" smtClean="0"/>
              <a:t/>
            </a:r>
            <a:br>
              <a:rPr lang="en-US" sz="3600" smtClean="0"/>
            </a:br>
            <a:r>
              <a:rPr lang="ka-GE" sz="3600" smtClean="0"/>
              <a:t>(მონადა </a:t>
            </a:r>
            <a:r>
              <a:rPr lang="en-US" sz="3600" smtClean="0"/>
              <a:t>Eval</a:t>
            </a:r>
            <a:r>
              <a:rPr lang="ka-GE" sz="3600" smtClean="0"/>
              <a:t>) და გამოთვლების სტრატეგია</a:t>
            </a:r>
            <a:br>
              <a:rPr lang="ka-GE" sz="3600" smtClean="0"/>
            </a:br>
            <a:endParaRPr lang="en-US" sz="3600"/>
          </a:p>
        </p:txBody>
      </p:sp>
      <p:sp>
        <p:nvSpPr>
          <p:cNvPr id="3" name="Content Placeholder 2"/>
          <p:cNvSpPr>
            <a:spLocks noGrp="1"/>
          </p:cNvSpPr>
          <p:nvPr>
            <p:ph idx="1"/>
          </p:nvPr>
        </p:nvSpPr>
        <p:spPr>
          <a:xfrm>
            <a:off x="1097280" y="1717965"/>
            <a:ext cx="10058400" cy="4973780"/>
          </a:xfrm>
        </p:spPr>
        <p:txBody>
          <a:bodyPr>
            <a:normAutofit fontScale="77500" lnSpcReduction="20000"/>
          </a:bodyPr>
          <a:lstStyle/>
          <a:p>
            <a:pPr lvl="8" algn="ctr"/>
            <a:r>
              <a:rPr lang="ka-GE" sz="2900" b="1" smtClean="0"/>
              <a:t>გადადებული ანუ ზარმაცი გამოთვლები </a:t>
            </a:r>
          </a:p>
          <a:p>
            <a:pPr algn="just"/>
            <a:r>
              <a:rPr lang="ka-GE" sz="2800" smtClean="0"/>
              <a:t>(ინგ. </a:t>
            </a:r>
            <a:r>
              <a:rPr lang="en-US" sz="2800" i="1" smtClean="0"/>
              <a:t>lazy evaluation) </a:t>
            </a:r>
            <a:r>
              <a:rPr lang="ka-GE" sz="2800" i="1" smtClean="0"/>
              <a:t>- </a:t>
            </a:r>
            <a:r>
              <a:rPr lang="ka-GE" sz="2800" smtClean="0"/>
              <a:t>მექანიზმი, რომელიც გამოიყენება გამოსახულებების გამოსათვლელად. </a:t>
            </a:r>
          </a:p>
          <a:p>
            <a:pPr algn="just"/>
            <a:r>
              <a:rPr lang="ka-GE" sz="2800" b="1" smtClean="0"/>
              <a:t>გამოთვლები სრულდება მაშინ, როცა არის საჭიროება.</a:t>
            </a:r>
          </a:p>
          <a:p>
            <a:r>
              <a:rPr lang="en-US" sz="2400" smtClean="0"/>
              <a:t>ones :: [Int] </a:t>
            </a:r>
          </a:p>
          <a:p>
            <a:r>
              <a:rPr lang="en-US" sz="2400" smtClean="0"/>
              <a:t>ones = 1 : ones </a:t>
            </a:r>
            <a:endParaRPr lang="ka-GE" sz="2400" smtClean="0"/>
          </a:p>
          <a:p>
            <a:r>
              <a:rPr lang="en-US" sz="2400" smtClean="0"/>
              <a:t>Prelude</a:t>
            </a:r>
            <a:r>
              <a:rPr lang="ka-GE" sz="2400" smtClean="0"/>
              <a:t>&gt;</a:t>
            </a:r>
            <a:r>
              <a:rPr lang="en-US" sz="2400" smtClean="0"/>
              <a:t> ones </a:t>
            </a:r>
          </a:p>
          <a:p>
            <a:r>
              <a:rPr lang="en-US" sz="2400" smtClean="0"/>
              <a:t>[1, 1, 1, 1, 1, 1, 1, 1, 1, 1, 1, · · · </a:t>
            </a:r>
            <a:r>
              <a:rPr lang="ka-GE" sz="2400" smtClean="0"/>
              <a:t>                 </a:t>
            </a:r>
            <a:r>
              <a:rPr lang="ka-GE" sz="2400" i="1" smtClean="0"/>
              <a:t>--</a:t>
            </a:r>
            <a:r>
              <a:rPr lang="en-US" sz="2400" smtClean="0"/>
              <a:t>1 : (1 : (1 : </a:t>
            </a:r>
            <a:r>
              <a:rPr lang="en-US" sz="2400" i="1" smtClean="0"/>
              <a:t>ones)) </a:t>
            </a:r>
            <a:r>
              <a:rPr lang="ka-GE" sz="2400" i="1" smtClean="0"/>
              <a:t>....</a:t>
            </a:r>
          </a:p>
          <a:p>
            <a:r>
              <a:rPr lang="en-US" sz="2400" smtClean="0"/>
              <a:t>Prelude </a:t>
            </a:r>
            <a:r>
              <a:rPr lang="ka-GE" sz="2400" smtClean="0"/>
              <a:t>&gt;</a:t>
            </a:r>
            <a:r>
              <a:rPr lang="en-US" sz="2400" smtClean="0"/>
              <a:t>head ones </a:t>
            </a:r>
          </a:p>
          <a:p>
            <a:r>
              <a:rPr lang="en-US" sz="2400" smtClean="0"/>
              <a:t>=</a:t>
            </a:r>
            <a:r>
              <a:rPr lang="ka-GE" sz="2400" smtClean="0"/>
              <a:t>              </a:t>
            </a:r>
            <a:r>
              <a:rPr lang="en-US" sz="2400" smtClean="0"/>
              <a:t> { ones-</a:t>
            </a:r>
            <a:r>
              <a:rPr lang="ka-GE" sz="2400" smtClean="0"/>
              <a:t>ის გამოყენება</a:t>
            </a:r>
            <a:r>
              <a:rPr lang="en-US" sz="2400" smtClean="0"/>
              <a:t> } </a:t>
            </a:r>
          </a:p>
          <a:p>
            <a:r>
              <a:rPr lang="en-US" sz="2400" smtClean="0"/>
              <a:t>head (1 : ones) </a:t>
            </a:r>
          </a:p>
          <a:p>
            <a:r>
              <a:rPr lang="en-US" sz="2400" smtClean="0"/>
              <a:t>= </a:t>
            </a:r>
            <a:r>
              <a:rPr lang="ka-GE" sz="2400" smtClean="0"/>
              <a:t>               </a:t>
            </a:r>
            <a:r>
              <a:rPr lang="en-US" sz="2400" smtClean="0"/>
              <a:t>{ head-</a:t>
            </a:r>
            <a:r>
              <a:rPr lang="ka-GE" sz="2400" smtClean="0"/>
              <a:t>ი გამოყენება</a:t>
            </a:r>
            <a:r>
              <a:rPr lang="en-US" sz="2400" smtClean="0"/>
              <a:t>} </a:t>
            </a:r>
            <a:endParaRPr lang="ka-GE" sz="2400" smtClean="0"/>
          </a:p>
          <a:p>
            <a:r>
              <a:rPr lang="ka-GE" sz="2400" smtClean="0"/>
              <a:t>    </a:t>
            </a:r>
            <a:r>
              <a:rPr lang="ka-GE" sz="2400" b="1" smtClean="0"/>
              <a:t> 1</a:t>
            </a:r>
            <a:endParaRPr lang="en-US" sz="2400" b="1"/>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smtClean="0"/>
              <a:t>ჩანაფიქრი, რომელიც წარმოადგენს ჯამს 1+2</a:t>
            </a:r>
            <a:endParaRPr lang="en-US" sz="4000"/>
          </a:p>
        </p:txBody>
      </p:sp>
      <p:sp>
        <p:nvSpPr>
          <p:cNvPr id="6" name="Content Placeholder 5"/>
          <p:cNvSpPr>
            <a:spLocks noGrp="1"/>
          </p:cNvSpPr>
          <p:nvPr>
            <p:ph sz="half" idx="1"/>
          </p:nvPr>
        </p:nvSpPr>
        <p:spPr/>
        <p:txBody>
          <a:bodyPr/>
          <a:lstStyle/>
          <a:p>
            <a:r>
              <a:rPr lang="en-US" sz="2800" smtClean="0"/>
              <a:t>Prelude&gt; let x=1+2::Int</a:t>
            </a:r>
            <a:br>
              <a:rPr lang="en-US" sz="2800" smtClean="0"/>
            </a:br>
            <a:r>
              <a:rPr lang="en-US" sz="2800" smtClean="0"/>
              <a:t>Prelude&gt; :sprint x</a:t>
            </a:r>
            <a:br>
              <a:rPr lang="en-US" sz="2800" smtClean="0"/>
            </a:br>
            <a:r>
              <a:rPr lang="en-US" sz="2800" smtClean="0"/>
              <a:t>x=_   </a:t>
            </a:r>
            <a:r>
              <a:rPr lang="ka-GE" sz="2800" smtClean="0"/>
              <a:t>            </a:t>
            </a:r>
          </a:p>
          <a:p>
            <a:r>
              <a:rPr lang="ka-GE" sz="2800" i="1" smtClean="0"/>
              <a:t>ნიშანი </a:t>
            </a:r>
            <a:r>
              <a:rPr lang="en-US" sz="2800" i="1" smtClean="0"/>
              <a:t> _</a:t>
            </a:r>
            <a:r>
              <a:rPr lang="ka-GE" sz="2800" i="1" smtClean="0"/>
              <a:t> ნიშნავს “არ არის გამოთვლილი”  იგივე “</a:t>
            </a:r>
            <a:r>
              <a:rPr lang="ka-GE" sz="2800" b="1" i="1" smtClean="0"/>
              <a:t>ჩანაფიქრი</a:t>
            </a:r>
            <a:r>
              <a:rPr lang="ka-GE" sz="2800" i="1" smtClean="0"/>
              <a:t>”</a:t>
            </a:r>
          </a:p>
          <a:p>
            <a:r>
              <a:rPr lang="ka-GE" sz="2800" smtClean="0"/>
              <a:t/>
            </a:r>
            <a:br>
              <a:rPr lang="ka-GE" sz="2800" smtClean="0"/>
            </a:br>
            <a:r>
              <a:rPr lang="en-US" sz="2800" smtClean="0"/>
              <a:t>Prelude&gt; </a:t>
            </a:r>
            <a:r>
              <a:rPr lang="ka-GE" sz="2800" smtClean="0"/>
              <a:t> </a:t>
            </a:r>
            <a:r>
              <a:rPr lang="en-US" sz="2800" smtClean="0"/>
              <a:t>x</a:t>
            </a:r>
            <a:br>
              <a:rPr lang="en-US" sz="2800" smtClean="0"/>
            </a:br>
            <a:r>
              <a:rPr lang="en-US" sz="2800" smtClean="0"/>
              <a:t>3</a:t>
            </a:r>
            <a:r>
              <a:rPr lang="ka-GE" sz="2800" smtClean="0"/>
              <a:t>  </a:t>
            </a:r>
            <a:endParaRPr lang="en-US" sz="2800" smtClean="0"/>
          </a:p>
          <a:p>
            <a:endParaRPr lang="en-US"/>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8</a:t>
            </a:fld>
            <a:endParaRPr lang="en-US"/>
          </a:p>
        </p:txBody>
      </p:sp>
      <p:pic>
        <p:nvPicPr>
          <p:cNvPr id="8" name="Picture 3"/>
          <p:cNvPicPr>
            <a:picLocks noGrp="1" noChangeAspect="1" noChangeArrowheads="1"/>
          </p:cNvPicPr>
          <p:nvPr>
            <p:ph sz="half" idx="2"/>
          </p:nvPr>
        </p:nvPicPr>
        <p:blipFill>
          <a:blip r:embed="rId2"/>
          <a:srcRect/>
          <a:stretch>
            <a:fillRect/>
          </a:stretch>
        </p:blipFill>
        <p:spPr bwMode="auto">
          <a:xfrm>
            <a:off x="5886134" y="1731817"/>
            <a:ext cx="5433030" cy="412386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smtClean="0"/>
              <a:t>ფუნქცია </a:t>
            </a:r>
            <a:r>
              <a:rPr lang="en-US" sz="4000" smtClean="0"/>
              <a:t>map</a:t>
            </a:r>
            <a:br>
              <a:rPr lang="en-US" sz="4000" smtClean="0"/>
            </a:br>
            <a:endParaRPr lang="en-US" sz="4000"/>
          </a:p>
        </p:txBody>
      </p:sp>
      <p:sp>
        <p:nvSpPr>
          <p:cNvPr id="3" name="Content Placeholder 2"/>
          <p:cNvSpPr>
            <a:spLocks noGrp="1"/>
          </p:cNvSpPr>
          <p:nvPr>
            <p:ph idx="1"/>
          </p:nvPr>
        </p:nvSpPr>
        <p:spPr/>
        <p:txBody>
          <a:bodyPr>
            <a:normAutofit fontScale="25000" lnSpcReduction="20000"/>
          </a:bodyPr>
          <a:lstStyle/>
          <a:p>
            <a:pPr algn="just">
              <a:lnSpc>
                <a:spcPct val="170000"/>
              </a:lnSpc>
              <a:spcBef>
                <a:spcPts val="0"/>
              </a:spcBef>
              <a:spcAft>
                <a:spcPts val="0"/>
              </a:spcAft>
            </a:pPr>
            <a:r>
              <a:rPr lang="en-US" sz="6000" smtClean="0">
                <a:solidFill>
                  <a:schemeClr val="tx1"/>
                </a:solidFill>
              </a:rPr>
              <a:t>map:</a:t>
            </a:r>
            <a:r>
              <a:rPr lang="en-US" sz="6000" smtClean="0">
                <a:solidFill>
                  <a:schemeClr val="tx1"/>
                </a:solidFill>
                <a:sym typeface="Wingdings" pitchFamily="2" charset="2"/>
              </a:rPr>
              <a:t> :( a-&gt;b)-&gt;[a]-&gt;[b]</a:t>
            </a:r>
          </a:p>
          <a:p>
            <a:pPr algn="just">
              <a:lnSpc>
                <a:spcPct val="170000"/>
              </a:lnSpc>
              <a:spcBef>
                <a:spcPts val="0"/>
              </a:spcBef>
              <a:spcAft>
                <a:spcPts val="0"/>
              </a:spcAft>
            </a:pPr>
            <a:r>
              <a:rPr lang="en-US" sz="6000" smtClean="0">
                <a:solidFill>
                  <a:schemeClr val="tx1"/>
                </a:solidFill>
                <a:sym typeface="Wingdings" pitchFamily="2" charset="2"/>
              </a:rPr>
              <a:t>map f []       =[]</a:t>
            </a:r>
          </a:p>
          <a:p>
            <a:pPr algn="just">
              <a:lnSpc>
                <a:spcPct val="170000"/>
              </a:lnSpc>
              <a:spcBef>
                <a:spcPts val="0"/>
              </a:spcBef>
              <a:spcAft>
                <a:spcPts val="0"/>
              </a:spcAft>
            </a:pPr>
            <a:r>
              <a:rPr lang="en-US" sz="6000" smtClean="0">
                <a:solidFill>
                  <a:schemeClr val="tx1"/>
                </a:solidFill>
                <a:sym typeface="Wingdings" pitchFamily="2" charset="2"/>
              </a:rPr>
              <a:t>map f (x:xs)=f x : map f xs</a:t>
            </a:r>
          </a:p>
          <a:p>
            <a:pPr algn="just">
              <a:lnSpc>
                <a:spcPct val="170000"/>
              </a:lnSpc>
              <a:spcBef>
                <a:spcPts val="0"/>
              </a:spcBef>
              <a:spcAft>
                <a:spcPts val="0"/>
              </a:spcAft>
            </a:pPr>
            <a:r>
              <a:rPr lang="ka-GE" sz="6000" smtClean="0">
                <a:solidFill>
                  <a:schemeClr val="tx1"/>
                </a:solidFill>
                <a:sym typeface="Wingdings" pitchFamily="2" charset="2"/>
              </a:rPr>
              <a:t>მონაცემთა ზარმაცი სტრუქტურა, რომელიც </a:t>
            </a:r>
            <a:r>
              <a:rPr lang="en-US" sz="6000" smtClean="0">
                <a:solidFill>
                  <a:schemeClr val="tx1"/>
                </a:solidFill>
                <a:sym typeface="Wingdings" pitchFamily="2" charset="2"/>
              </a:rPr>
              <a:t>map</a:t>
            </a:r>
            <a:r>
              <a:rPr lang="ka-GE" sz="6000" smtClean="0">
                <a:solidFill>
                  <a:schemeClr val="tx1"/>
                </a:solidFill>
                <a:sym typeface="Wingdings" pitchFamily="2" charset="2"/>
              </a:rPr>
              <a:t>-თვის აიგება</a:t>
            </a:r>
            <a:endParaRPr lang="en-US" sz="6000" smtClean="0">
              <a:solidFill>
                <a:schemeClr val="tx1"/>
              </a:solidFill>
              <a:sym typeface="Wingdings" pitchFamily="2" charset="2"/>
            </a:endParaRPr>
          </a:p>
          <a:p>
            <a:pPr algn="just">
              <a:lnSpc>
                <a:spcPct val="170000"/>
              </a:lnSpc>
              <a:spcBef>
                <a:spcPts val="0"/>
              </a:spcBef>
              <a:spcAft>
                <a:spcPts val="0"/>
              </a:spcAft>
            </a:pPr>
            <a:r>
              <a:rPr lang="ka-GE" sz="6000" smtClean="0">
                <a:solidFill>
                  <a:schemeClr val="tx1"/>
                </a:solidFill>
                <a:sym typeface="Wingdings" pitchFamily="2" charset="2"/>
              </a:rPr>
              <a:t>და სადც ცხადად ჩანს ორი ჩანაფიქრი.</a:t>
            </a:r>
            <a:endParaRPr lang="en-US" sz="6000" smtClean="0">
              <a:solidFill>
                <a:schemeClr val="tx1"/>
              </a:solidFill>
              <a:sym typeface="Wingdings" pitchFamily="2" charset="2"/>
            </a:endParaRPr>
          </a:p>
          <a:p>
            <a:pPr marL="90488" indent="2259013" algn="just">
              <a:lnSpc>
                <a:spcPct val="170000"/>
              </a:lnSpc>
              <a:spcBef>
                <a:spcPts val="0"/>
              </a:spcBef>
              <a:spcAft>
                <a:spcPts val="0"/>
              </a:spcAft>
            </a:pPr>
            <a:r>
              <a:rPr lang="en-US" sz="6000" smtClean="0">
                <a:solidFill>
                  <a:schemeClr val="tx1"/>
                </a:solidFill>
              </a:rPr>
              <a:t>map::</a:t>
            </a:r>
            <a:r>
              <a:rPr lang="en-US" sz="6000" smtClean="0">
                <a:solidFill>
                  <a:schemeClr val="tx1"/>
                </a:solidFill>
                <a:sym typeface="Wingdings" pitchFamily="2" charset="2"/>
              </a:rPr>
              <a:t> ( a-&gt;b)-&gt;[a]-&gt;[b]</a:t>
            </a:r>
          </a:p>
          <a:p>
            <a:pPr marL="90488" indent="2259013" algn="just">
              <a:lnSpc>
                <a:spcPct val="170000"/>
              </a:lnSpc>
              <a:spcBef>
                <a:spcPts val="0"/>
              </a:spcBef>
              <a:spcAft>
                <a:spcPts val="0"/>
              </a:spcAft>
            </a:pPr>
            <a:r>
              <a:rPr lang="en-US" sz="6000" smtClean="0">
                <a:solidFill>
                  <a:schemeClr val="tx1"/>
                </a:solidFill>
                <a:sym typeface="Wingdings" pitchFamily="2" charset="2"/>
              </a:rPr>
              <a:t>map f []       =[]</a:t>
            </a:r>
          </a:p>
          <a:p>
            <a:pPr marL="90488" indent="2259013" algn="just">
              <a:lnSpc>
                <a:spcPct val="170000"/>
              </a:lnSpc>
              <a:spcBef>
                <a:spcPts val="0"/>
              </a:spcBef>
              <a:spcAft>
                <a:spcPts val="0"/>
              </a:spcAft>
            </a:pPr>
            <a:r>
              <a:rPr lang="en-US" sz="6000" smtClean="0">
                <a:solidFill>
                  <a:schemeClr val="tx1"/>
                </a:solidFill>
                <a:sym typeface="Wingdings" pitchFamily="2" charset="2"/>
              </a:rPr>
              <a:t>map f (x:xs)=let </a:t>
            </a:r>
          </a:p>
          <a:p>
            <a:pPr marL="90488" indent="2259013" algn="just">
              <a:lnSpc>
                <a:spcPct val="170000"/>
              </a:lnSpc>
              <a:spcBef>
                <a:spcPts val="0"/>
              </a:spcBef>
              <a:spcAft>
                <a:spcPts val="0"/>
              </a:spcAft>
            </a:pPr>
            <a:r>
              <a:rPr lang="en-US" sz="6000" smtClean="0">
                <a:solidFill>
                  <a:schemeClr val="tx1"/>
                </a:solidFill>
                <a:sym typeface="Wingdings" pitchFamily="2" charset="2"/>
              </a:rPr>
              <a:t>                             x’  = f x</a:t>
            </a:r>
          </a:p>
          <a:p>
            <a:pPr marL="90488" indent="2259013" algn="just">
              <a:lnSpc>
                <a:spcPct val="170000"/>
              </a:lnSpc>
              <a:spcBef>
                <a:spcPts val="0"/>
              </a:spcBef>
              <a:spcAft>
                <a:spcPts val="0"/>
              </a:spcAft>
            </a:pPr>
            <a:r>
              <a:rPr lang="en-US" sz="6000" smtClean="0">
                <a:solidFill>
                  <a:schemeClr val="tx1"/>
                </a:solidFill>
                <a:sym typeface="Wingdings" pitchFamily="2" charset="2"/>
              </a:rPr>
              <a:t>                             xs’ = map  f  xs            </a:t>
            </a:r>
            <a:r>
              <a:rPr lang="ka-GE" sz="9600" smtClean="0">
                <a:solidFill>
                  <a:schemeClr val="tx1"/>
                </a:solidFill>
                <a:sym typeface="Wingdings" pitchFamily="2" charset="2"/>
              </a:rPr>
              <a:t>ჩანაფიქრი -</a:t>
            </a:r>
            <a:r>
              <a:rPr lang="en-US" sz="9600" smtClean="0">
                <a:solidFill>
                  <a:schemeClr val="tx1"/>
                </a:solidFill>
                <a:sym typeface="Wingdings" pitchFamily="2" charset="2"/>
              </a:rPr>
              <a:t>map-</a:t>
            </a:r>
            <a:r>
              <a:rPr lang="ka-GE" sz="9600" smtClean="0">
                <a:solidFill>
                  <a:schemeClr val="tx1"/>
                </a:solidFill>
                <a:sym typeface="Wingdings" pitchFamily="2" charset="2"/>
              </a:rPr>
              <a:t>ის სტრუქტურა</a:t>
            </a:r>
            <a:endParaRPr lang="en-US" sz="9600" smtClean="0">
              <a:solidFill>
                <a:schemeClr val="tx1"/>
              </a:solidFill>
              <a:sym typeface="Wingdings" pitchFamily="2" charset="2"/>
            </a:endParaRPr>
          </a:p>
          <a:p>
            <a:pPr marL="90488" indent="2259013" algn="just">
              <a:lnSpc>
                <a:spcPct val="170000"/>
              </a:lnSpc>
              <a:spcBef>
                <a:spcPts val="0"/>
              </a:spcBef>
              <a:spcAft>
                <a:spcPts val="0"/>
              </a:spcAft>
            </a:pPr>
            <a:r>
              <a:rPr lang="en-US" sz="6000" smtClean="0">
                <a:solidFill>
                  <a:schemeClr val="tx1"/>
                </a:solidFill>
                <a:sym typeface="Wingdings" pitchFamily="2" charset="2"/>
              </a:rPr>
              <a:t>                       in </a:t>
            </a:r>
          </a:p>
          <a:p>
            <a:pPr marL="90488" indent="2259013" algn="just">
              <a:lnSpc>
                <a:spcPct val="170000"/>
              </a:lnSpc>
              <a:spcBef>
                <a:spcPts val="0"/>
              </a:spcBef>
              <a:spcAft>
                <a:spcPts val="0"/>
              </a:spcAft>
            </a:pPr>
            <a:r>
              <a:rPr lang="en-US" sz="6000" smtClean="0">
                <a:solidFill>
                  <a:schemeClr val="tx1"/>
                </a:solidFill>
                <a:sym typeface="Wingdings" pitchFamily="2" charset="2"/>
              </a:rPr>
              <a:t>                            x’: xs’</a:t>
            </a:r>
          </a:p>
        </p:txBody>
      </p:sp>
      <p:sp>
        <p:nvSpPr>
          <p:cNvPr id="4" name="Footer Placeholder 3"/>
          <p:cNvSpPr>
            <a:spLocks noGrp="1"/>
          </p:cNvSpPr>
          <p:nvPr>
            <p:ph type="ftr" sz="quarter" idx="11"/>
          </p:nvPr>
        </p:nvSpPr>
        <p:spPr/>
        <p:txBody>
          <a:bodyPr/>
          <a:lstStyle/>
          <a:p>
            <a:r>
              <a:rPr lang="en-US" smtClean="0"/>
              <a:t>http://conference.ens-2015.tsu.ge</a:t>
            </a:r>
            <a:endParaRPr lang="en-US"/>
          </a:p>
        </p:txBody>
      </p:sp>
      <p:sp>
        <p:nvSpPr>
          <p:cNvPr id="5" name="Slide Number Placeholder 4"/>
          <p:cNvSpPr>
            <a:spLocks noGrp="1"/>
          </p:cNvSpPr>
          <p:nvPr>
            <p:ph type="sldNum" sz="quarter" idx="12"/>
          </p:nvPr>
        </p:nvSpPr>
        <p:spPr/>
        <p:txBody>
          <a:bodyPr/>
          <a:lstStyle/>
          <a:p>
            <a:fld id="{6113E31D-E2AB-40D1-8B51-AFA5AFEF393A}" type="slidenum">
              <a:rPr lang="en-US" smtClean="0"/>
              <a:pPr/>
              <a:t>9</a:t>
            </a:fld>
            <a:endParaRPr lang="en-US"/>
          </a:p>
        </p:txBody>
      </p:sp>
      <p:pic>
        <p:nvPicPr>
          <p:cNvPr id="2050" name="Picture 2"/>
          <p:cNvPicPr>
            <a:picLocks noChangeAspect="1" noChangeArrowheads="1"/>
          </p:cNvPicPr>
          <p:nvPr/>
        </p:nvPicPr>
        <p:blipFill>
          <a:blip r:embed="rId2"/>
          <a:srcRect/>
          <a:stretch>
            <a:fillRect/>
          </a:stretch>
        </p:blipFill>
        <p:spPr bwMode="auto">
          <a:xfrm>
            <a:off x="6715125" y="170059"/>
            <a:ext cx="5476875" cy="36480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2476</TotalTime>
  <Words>797</Words>
  <Application>Microsoft Office PowerPoint</Application>
  <PresentationFormat>Custom</PresentationFormat>
  <Paragraphs>119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სიების შაბლონების პარალელური გამოთვლების სტრატეგია Haskell ენაზე  A Strategy for Evaluating a Haskell Template in Parallel</vt:lpstr>
      <vt:lpstr>Slide 2</vt:lpstr>
      <vt:lpstr>ასინქრონული  დაპროგრამირება </vt:lpstr>
      <vt:lpstr>პარალელური პროგრამირება </vt:lpstr>
      <vt:lpstr>კონკურენტული  დაპროგრამირება </vt:lpstr>
      <vt:lpstr>პარალელიზმი Haskell-ში </vt:lpstr>
      <vt:lpstr>პარალელური პროგრამირების  მოდელი  (მონადა Eval) და გამოთვლების სტრატეგია </vt:lpstr>
      <vt:lpstr>ჩანაფიქრი, რომელიც წარმოადგენს ჯამს 1+2</vt:lpstr>
      <vt:lpstr>ფუნქცია map </vt:lpstr>
      <vt:lpstr>განზოგადოებული ფორმები კუდური რეკურსიით განსაზღვრული ფუნქციები სთვის Haskell–ზე </vt:lpstr>
      <vt:lpstr>last  – აბრუნებს სიიდან ბოლო ელემენტს</vt:lpstr>
      <vt:lpstr>სიის შაბლონის წარმოდგენა </vt:lpstr>
      <vt:lpstr>ListTemplate( x : xs ) სტრუქტურა </vt:lpstr>
      <vt:lpstr>გამოყენებული ლიტერატურა</vt:lpstr>
      <vt:lpstr>დიდი მადლობა ყურადღებისთვის!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წლის სამეცნიერო ანგარიში</dc:title>
  <dc:creator>tamriko</dc:creator>
  <cp:lastModifiedBy>acer</cp:lastModifiedBy>
  <cp:revision>126</cp:revision>
  <dcterms:created xsi:type="dcterms:W3CDTF">2015-01-11T18:07:27Z</dcterms:created>
  <dcterms:modified xsi:type="dcterms:W3CDTF">2016-01-27T19:46:25Z</dcterms:modified>
</cp:coreProperties>
</file>